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notesMasterIdLst>
    <p:notesMasterId r:id="rId18"/>
  </p:notesMasterIdLst>
  <p:sldIdLst>
    <p:sldId id="277" r:id="rId3"/>
    <p:sldId id="263" r:id="rId4"/>
    <p:sldId id="278" r:id="rId5"/>
    <p:sldId id="276" r:id="rId6"/>
    <p:sldId id="264" r:id="rId7"/>
    <p:sldId id="265" r:id="rId8"/>
    <p:sldId id="275" r:id="rId9"/>
    <p:sldId id="279" r:id="rId10"/>
    <p:sldId id="266" r:id="rId11"/>
    <p:sldId id="268" r:id="rId12"/>
    <p:sldId id="267" r:id="rId13"/>
    <p:sldId id="269" r:id="rId14"/>
    <p:sldId id="280" r:id="rId15"/>
    <p:sldId id="281" r:id="rId16"/>
    <p:sldId id="282" r:id="rId17"/>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94" d="100"/>
          <a:sy n="94" d="100"/>
        </p:scale>
        <p:origin x="66"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1A4D56-9E10-48A2-9794-6E8C677513B4}" type="datetimeFigureOut">
              <a:rPr lang="en-GB" smtClean="0"/>
              <a:t>22/05/2017</a:t>
            </a:fld>
            <a:endParaRPr lang="en-GB" dirty="0"/>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DBA770-93EB-484E-BA83-625AFE62A797}" type="slidenum">
              <a:rPr lang="en-GB" smtClean="0"/>
              <a:t>‹#›</a:t>
            </a:fld>
            <a:endParaRPr lang="en-GB" dirty="0"/>
          </a:p>
        </p:txBody>
      </p:sp>
    </p:spTree>
    <p:extLst>
      <p:ext uri="{BB962C8B-B14F-4D97-AF65-F5344CB8AC3E}">
        <p14:creationId xmlns:p14="http://schemas.microsoft.com/office/powerpoint/2010/main" val="1434387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bwMode="auto">
          <a:xfrm>
            <a:off x="693738" y="762000"/>
            <a:ext cx="5394325" cy="37338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noChangeArrowheads="1"/>
          </p:cNvSpPr>
          <p:nvPr>
            <p:ph type="body" idx="1"/>
          </p:nvPr>
        </p:nvSpPr>
        <p:spPr bwMode="auto">
          <a:xfrm>
            <a:off x="914400" y="4724400"/>
            <a:ext cx="4953000" cy="4419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344754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bwMode="auto">
          <a:xfrm>
            <a:off x="695325" y="762000"/>
            <a:ext cx="5391150" cy="37338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Rectangle 3"/>
          <p:cNvSpPr>
            <a:spLocks noGrp="1" noChangeArrowheads="1"/>
          </p:cNvSpPr>
          <p:nvPr>
            <p:ph type="body" idx="1"/>
          </p:nvPr>
        </p:nvSpPr>
        <p:spPr bwMode="auto">
          <a:xfrm>
            <a:off x="914400" y="4724400"/>
            <a:ext cx="4953000" cy="4419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56791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074"/>
          <p:cNvSpPr>
            <a:spLocks noGrp="1" noRot="1" noChangeAspect="1" noChangeArrowheads="1" noTextEdit="1"/>
          </p:cNvSpPr>
          <p:nvPr>
            <p:ph type="sldImg"/>
          </p:nvPr>
        </p:nvSpPr>
        <p:spPr bwMode="auto">
          <a:xfrm>
            <a:off x="695325" y="762000"/>
            <a:ext cx="5391150" cy="37338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Rectangle 3075"/>
          <p:cNvSpPr>
            <a:spLocks noGrp="1" noChangeArrowheads="1"/>
          </p:cNvSpPr>
          <p:nvPr>
            <p:ph type="body" idx="1"/>
          </p:nvPr>
        </p:nvSpPr>
        <p:spPr bwMode="auto">
          <a:xfrm>
            <a:off x="914400" y="4724400"/>
            <a:ext cx="4953000" cy="4419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635285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79488" y="1241425"/>
            <a:ext cx="4838700" cy="3349625"/>
          </a:xfrm>
          <a:prstGeom prst="rect">
            <a:avLst/>
          </a:prstGeom>
          <a:noFill/>
          <a:ln w="12700">
            <a:solidFill>
              <a:prstClr val="black"/>
            </a:solidFill>
          </a:ln>
        </p:spPr>
      </p:sp>
      <p:sp>
        <p:nvSpPr>
          <p:cNvPr id="3" name="Notes Placeholder 2"/>
          <p:cNvSpPr>
            <a:spLocks noGrp="1"/>
          </p:cNvSpPr>
          <p:nvPr>
            <p:ph type="body" idx="1"/>
          </p:nvPr>
        </p:nvSpPr>
        <p:spPr>
          <a:xfrm>
            <a:off x="679450" y="4776788"/>
            <a:ext cx="5438775" cy="3908425"/>
          </a:xfrm>
          <a:prstGeom prst="rect">
            <a:avLst/>
          </a:prstGeom>
        </p:spPr>
        <p:txBody>
          <a:bodyPr/>
          <a:lstStyle/>
          <a:p>
            <a:endParaRPr lang="en-AU"/>
          </a:p>
        </p:txBody>
      </p:sp>
    </p:spTree>
    <p:extLst>
      <p:ext uri="{BB962C8B-B14F-4D97-AF65-F5344CB8AC3E}">
        <p14:creationId xmlns:p14="http://schemas.microsoft.com/office/powerpoint/2010/main" val="21534103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14"/>
          <p:cNvPicPr>
            <a:picLocks noChangeAspect="1" noChangeArrowheads="1"/>
          </p:cNvPicPr>
          <p:nvPr/>
        </p:nvPicPr>
        <p:blipFill>
          <a:blip r:embed="rId2" cstate="print"/>
          <a:srcRect/>
          <a:stretch>
            <a:fillRect/>
          </a:stretch>
        </p:blipFill>
        <p:spPr bwMode="auto">
          <a:xfrm>
            <a:off x="252414" y="146050"/>
            <a:ext cx="9367837" cy="971550"/>
          </a:xfrm>
          <a:prstGeom prst="rect">
            <a:avLst/>
          </a:prstGeom>
          <a:noFill/>
          <a:ln w="9525">
            <a:noFill/>
            <a:miter lim="800000"/>
            <a:headEnd/>
            <a:tailEnd/>
          </a:ln>
        </p:spPr>
      </p:pic>
      <p:pic>
        <p:nvPicPr>
          <p:cNvPr id="6" name="Picture 2" descr="\\ntsydv1016\shared\Rebranding\PowerPoint\5460_MQ_Research_Template_PPT_Jpegs\5460_MQ_Research_16x9_Template_PPT\5460_MQ_Research_16x9_Template_PPT2.jpg"/>
          <p:cNvPicPr>
            <a:picLocks noChangeAspect="1" noChangeArrowheads="1"/>
          </p:cNvPicPr>
          <p:nvPr/>
        </p:nvPicPr>
        <p:blipFill>
          <a:blip r:embed="rId3" cstate="print"/>
          <a:srcRect/>
          <a:stretch>
            <a:fillRect/>
          </a:stretch>
        </p:blipFill>
        <p:spPr bwMode="auto">
          <a:xfrm>
            <a:off x="0" y="2"/>
            <a:ext cx="9906000" cy="1190625"/>
          </a:xfrm>
          <a:prstGeom prst="rect">
            <a:avLst/>
          </a:prstGeom>
          <a:noFill/>
          <a:ln w="9525">
            <a:noFill/>
            <a:miter lim="800000"/>
            <a:headEnd/>
            <a:tailEnd/>
          </a:ln>
        </p:spPr>
      </p:pic>
      <p:sp>
        <p:nvSpPr>
          <p:cNvPr id="90114" name="Rectangle 2"/>
          <p:cNvSpPr>
            <a:spLocks noGrp="1" noChangeArrowheads="1"/>
          </p:cNvSpPr>
          <p:nvPr>
            <p:ph type="ctrTitle" sz="quarter"/>
          </p:nvPr>
        </p:nvSpPr>
        <p:spPr>
          <a:xfrm>
            <a:off x="455746" y="2567358"/>
            <a:ext cx="8886163" cy="585418"/>
          </a:xfrm>
        </p:spPr>
        <p:txBody>
          <a:bodyPr/>
          <a:lstStyle>
            <a:lvl1pPr algn="ctr">
              <a:defRPr/>
            </a:lvl1pPr>
          </a:lstStyle>
          <a:p>
            <a:r>
              <a:rPr lang="en-US" altLang="ja-JP" smtClean="0"/>
              <a:t>Click to edit Master title style</a:t>
            </a:r>
            <a:endParaRPr lang="en-AU" altLang="ja-JP"/>
          </a:p>
        </p:txBody>
      </p:sp>
      <p:sp>
        <p:nvSpPr>
          <p:cNvPr id="90115" name="Rectangle 3"/>
          <p:cNvSpPr>
            <a:spLocks noGrp="1" noChangeArrowheads="1"/>
          </p:cNvSpPr>
          <p:nvPr>
            <p:ph type="subTitle" sz="quarter" idx="1"/>
          </p:nvPr>
        </p:nvSpPr>
        <p:spPr>
          <a:xfrm>
            <a:off x="803143" y="3762375"/>
            <a:ext cx="8390863" cy="1752600"/>
          </a:xfrm>
        </p:spPr>
        <p:txBody>
          <a:bodyPr/>
          <a:lstStyle>
            <a:lvl1pPr marL="0" indent="0" algn="ctr">
              <a:buFont typeface="Wingdings" pitchFamily="2" charset="2"/>
              <a:buNone/>
              <a:defRPr>
                <a:solidFill>
                  <a:srgbClr val="FF0000"/>
                </a:solidFill>
              </a:defRPr>
            </a:lvl1pPr>
          </a:lstStyle>
          <a:p>
            <a:r>
              <a:rPr lang="en-US" altLang="ja-JP" smtClean="0"/>
              <a:t>Click to edit Master subtitle style</a:t>
            </a:r>
            <a:endParaRPr lang="en-AU" altLang="ja-JP"/>
          </a:p>
        </p:txBody>
      </p:sp>
    </p:spTree>
    <p:extLst>
      <p:ext uri="{BB962C8B-B14F-4D97-AF65-F5344CB8AC3E}">
        <p14:creationId xmlns:p14="http://schemas.microsoft.com/office/powerpoint/2010/main" val="13203089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5"/>
          <p:cNvSpPr>
            <a:spLocks noGrp="1" noChangeArrowheads="1"/>
          </p:cNvSpPr>
          <p:nvPr>
            <p:ph type="ftr" sz="quarter" idx="11"/>
          </p:nvPr>
        </p:nvSpPr>
        <p:spPr>
          <a:ln/>
        </p:spPr>
        <p:txBody>
          <a:bodyPr/>
          <a:lstStyle>
            <a:lvl1pPr>
              <a:defRPr/>
            </a:lvl1pPr>
          </a:lstStyle>
          <a:p>
            <a:r>
              <a:rPr lang="en-AU" altLang="ja-JP" dirty="0">
                <a:solidFill>
                  <a:srgbClr val="000000"/>
                </a:solidFill>
              </a:rPr>
              <a:t>Page </a:t>
            </a:r>
            <a:fld id="{CFCB0479-CA0F-4B9B-BADB-9B240AF5C3F8}" type="slidenum">
              <a:rPr lang="en-AU" altLang="ja-JP">
                <a:solidFill>
                  <a:srgbClr val="000000"/>
                </a:solidFill>
              </a:rPr>
              <a:pPr/>
              <a:t>‹#›</a:t>
            </a:fld>
            <a:endParaRPr lang="en-AU" altLang="ja-JP" dirty="0">
              <a:solidFill>
                <a:srgbClr val="000000"/>
              </a:solidFill>
            </a:endParaRPr>
          </a:p>
        </p:txBody>
      </p:sp>
    </p:spTree>
    <p:extLst>
      <p:ext uri="{BB962C8B-B14F-4D97-AF65-F5344CB8AC3E}">
        <p14:creationId xmlns:p14="http://schemas.microsoft.com/office/powerpoint/2010/main" val="278520367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2"/>
            <a:ext cx="8420100" cy="1324081"/>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ln/>
        </p:spPr>
        <p:txBody>
          <a:bodyPr/>
          <a:lstStyle>
            <a:lvl1pPr>
              <a:defRPr/>
            </a:lvl1pPr>
          </a:lstStyle>
          <a:p>
            <a:r>
              <a:rPr lang="en-AU" altLang="ja-JP" dirty="0">
                <a:solidFill>
                  <a:srgbClr val="000000"/>
                </a:solidFill>
              </a:rPr>
              <a:t>Page </a:t>
            </a:r>
            <a:fld id="{6C1BDC0D-6BA0-4322-82E1-109B7AA5453C}" type="slidenum">
              <a:rPr lang="en-AU" altLang="ja-JP">
                <a:solidFill>
                  <a:srgbClr val="000000"/>
                </a:solidFill>
              </a:rPr>
              <a:pPr/>
              <a:t>‹#›</a:t>
            </a:fld>
            <a:endParaRPr lang="en-AU" altLang="ja-JP" dirty="0">
              <a:solidFill>
                <a:srgbClr val="000000"/>
              </a:solidFill>
            </a:endParaRPr>
          </a:p>
        </p:txBody>
      </p:sp>
    </p:spTree>
    <p:extLst>
      <p:ext uri="{BB962C8B-B14F-4D97-AF65-F5344CB8AC3E}">
        <p14:creationId xmlns:p14="http://schemas.microsoft.com/office/powerpoint/2010/main" val="171417808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83515" y="2419350"/>
            <a:ext cx="4468019" cy="3981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5016633" y="2419350"/>
            <a:ext cx="4469738" cy="3981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Rectangle 5"/>
          <p:cNvSpPr>
            <a:spLocks noGrp="1" noChangeArrowheads="1"/>
          </p:cNvSpPr>
          <p:nvPr>
            <p:ph type="ftr" sz="quarter" idx="11"/>
          </p:nvPr>
        </p:nvSpPr>
        <p:spPr>
          <a:ln/>
        </p:spPr>
        <p:txBody>
          <a:bodyPr/>
          <a:lstStyle>
            <a:lvl1pPr>
              <a:defRPr/>
            </a:lvl1pPr>
          </a:lstStyle>
          <a:p>
            <a:r>
              <a:rPr lang="en-AU" altLang="ja-JP" dirty="0">
                <a:solidFill>
                  <a:srgbClr val="000000"/>
                </a:solidFill>
              </a:rPr>
              <a:t>Page </a:t>
            </a:r>
            <a:fld id="{3BC637EA-498E-41EA-A876-407ED1E8247C}" type="slidenum">
              <a:rPr lang="en-AU" altLang="ja-JP">
                <a:solidFill>
                  <a:srgbClr val="000000"/>
                </a:solidFill>
              </a:rPr>
              <a:pPr/>
              <a:t>‹#›</a:t>
            </a:fld>
            <a:endParaRPr lang="en-AU" altLang="ja-JP" dirty="0">
              <a:solidFill>
                <a:srgbClr val="000000"/>
              </a:solidFill>
            </a:endParaRPr>
          </a:p>
        </p:txBody>
      </p:sp>
    </p:spTree>
    <p:extLst>
      <p:ext uri="{BB962C8B-B14F-4D97-AF65-F5344CB8AC3E}">
        <p14:creationId xmlns:p14="http://schemas.microsoft.com/office/powerpoint/2010/main" val="296462299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1"/>
          </p:nvPr>
        </p:nvSpPr>
        <p:spPr>
          <a:ln/>
        </p:spPr>
        <p:txBody>
          <a:bodyPr/>
          <a:lstStyle>
            <a:lvl1pPr>
              <a:defRPr/>
            </a:lvl1pPr>
          </a:lstStyle>
          <a:p>
            <a:r>
              <a:rPr lang="en-AU" altLang="ja-JP" dirty="0">
                <a:solidFill>
                  <a:srgbClr val="000000"/>
                </a:solidFill>
              </a:rPr>
              <a:t>Page </a:t>
            </a:r>
            <a:fld id="{E8DA63B6-4AA3-4617-939F-4083CBB240F7}" type="slidenum">
              <a:rPr lang="en-AU" altLang="ja-JP">
                <a:solidFill>
                  <a:srgbClr val="000000"/>
                </a:solidFill>
              </a:rPr>
              <a:pPr/>
              <a:t>‹#›</a:t>
            </a:fld>
            <a:endParaRPr lang="en-AU" altLang="ja-JP" dirty="0">
              <a:solidFill>
                <a:srgbClr val="000000"/>
              </a:solidFill>
            </a:endParaRPr>
          </a:p>
        </p:txBody>
      </p:sp>
    </p:spTree>
    <p:extLst>
      <p:ext uri="{BB962C8B-B14F-4D97-AF65-F5344CB8AC3E}">
        <p14:creationId xmlns:p14="http://schemas.microsoft.com/office/powerpoint/2010/main" val="172713314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AU" altLang="ja-JP" dirty="0">
                <a:solidFill>
                  <a:srgbClr val="000000"/>
                </a:solidFill>
              </a:rPr>
              <a:t>Page </a:t>
            </a:r>
            <a:fld id="{B12CA8FD-BAE7-47BD-950C-D0EC3ABA5799}" type="slidenum">
              <a:rPr lang="en-AU" altLang="ja-JP">
                <a:solidFill>
                  <a:srgbClr val="000000"/>
                </a:solidFill>
              </a:rPr>
              <a:pPr/>
              <a:t>‹#›</a:t>
            </a:fld>
            <a:endParaRPr lang="en-AU" altLang="ja-JP" dirty="0">
              <a:solidFill>
                <a:srgbClr val="000000"/>
              </a:solidFill>
            </a:endParaRPr>
          </a:p>
        </p:txBody>
      </p:sp>
    </p:spTree>
    <p:extLst>
      <p:ext uri="{BB962C8B-B14F-4D97-AF65-F5344CB8AC3E}">
        <p14:creationId xmlns:p14="http://schemas.microsoft.com/office/powerpoint/2010/main" val="221989777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5"/>
          <p:cNvSpPr>
            <a:spLocks noGrp="1" noChangeArrowheads="1"/>
          </p:cNvSpPr>
          <p:nvPr>
            <p:ph type="ftr" sz="quarter" idx="11"/>
          </p:nvPr>
        </p:nvSpPr>
        <p:spPr>
          <a:ln/>
        </p:spPr>
        <p:txBody>
          <a:bodyPr/>
          <a:lstStyle>
            <a:lvl1pPr>
              <a:defRPr/>
            </a:lvl1pPr>
          </a:lstStyle>
          <a:p>
            <a:r>
              <a:rPr lang="en-AU" altLang="ja-JP" dirty="0">
                <a:solidFill>
                  <a:srgbClr val="000000"/>
                </a:solidFill>
              </a:rPr>
              <a:t>Page </a:t>
            </a:r>
            <a:fld id="{62C2539B-8CAC-469D-8F92-30FAF67D2008}" type="slidenum">
              <a:rPr lang="en-AU" altLang="ja-JP">
                <a:solidFill>
                  <a:srgbClr val="000000"/>
                </a:solidFill>
              </a:rPr>
              <a:pPr/>
              <a:t>‹#›</a:t>
            </a:fld>
            <a:endParaRPr lang="en-AU" altLang="ja-JP" dirty="0">
              <a:solidFill>
                <a:srgbClr val="000000"/>
              </a:solidFill>
            </a:endParaRPr>
          </a:p>
        </p:txBody>
      </p:sp>
    </p:spTree>
    <p:extLst>
      <p:ext uri="{BB962C8B-B14F-4D97-AF65-F5344CB8AC3E}">
        <p14:creationId xmlns:p14="http://schemas.microsoft.com/office/powerpoint/2010/main" val="282913385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23125" y="1265238"/>
            <a:ext cx="984885" cy="5135562"/>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362877" y="1265238"/>
            <a:ext cx="6695148" cy="5135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5"/>
          <p:cNvSpPr>
            <a:spLocks noGrp="1" noChangeArrowheads="1"/>
          </p:cNvSpPr>
          <p:nvPr>
            <p:ph type="ftr" sz="quarter" idx="11"/>
          </p:nvPr>
        </p:nvSpPr>
        <p:spPr>
          <a:ln/>
        </p:spPr>
        <p:txBody>
          <a:bodyPr/>
          <a:lstStyle>
            <a:lvl1pPr>
              <a:defRPr/>
            </a:lvl1pPr>
          </a:lstStyle>
          <a:p>
            <a:r>
              <a:rPr lang="en-AU" altLang="ja-JP" dirty="0">
                <a:solidFill>
                  <a:srgbClr val="000000"/>
                </a:solidFill>
              </a:rPr>
              <a:t>Page </a:t>
            </a:r>
            <a:fld id="{10DA4447-75F9-4E2A-99EE-ECFA659FA5A3}" type="slidenum">
              <a:rPr lang="en-AU" altLang="ja-JP">
                <a:solidFill>
                  <a:srgbClr val="000000"/>
                </a:solidFill>
              </a:rPr>
              <a:pPr/>
              <a:t>‹#›</a:t>
            </a:fld>
            <a:endParaRPr lang="en-AU" altLang="ja-JP" dirty="0">
              <a:solidFill>
                <a:srgbClr val="000000"/>
              </a:solidFill>
            </a:endParaRPr>
          </a:p>
        </p:txBody>
      </p:sp>
    </p:spTree>
    <p:extLst>
      <p:ext uri="{BB962C8B-B14F-4D97-AF65-F5344CB8AC3E}">
        <p14:creationId xmlns:p14="http://schemas.microsoft.com/office/powerpoint/2010/main" val="149310651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5"/>
          <p:cNvSpPr>
            <a:spLocks noGrp="1" noChangeArrowheads="1"/>
          </p:cNvSpPr>
          <p:nvPr>
            <p:ph type="ftr" sz="quarter" idx="11"/>
          </p:nvPr>
        </p:nvSpPr>
        <p:spPr>
          <a:ln/>
        </p:spPr>
        <p:txBody>
          <a:bodyPr/>
          <a:lstStyle>
            <a:lvl1pPr>
              <a:defRPr/>
            </a:lvl1pPr>
          </a:lstStyle>
          <a:p>
            <a:r>
              <a:rPr lang="en-AU" altLang="ja-JP" dirty="0">
                <a:solidFill>
                  <a:srgbClr val="000000"/>
                </a:solidFill>
              </a:rPr>
              <a:t>Page </a:t>
            </a:r>
            <a:fld id="{CFCB0479-CA0F-4B9B-BADB-9B240AF5C3F8}" type="slidenum">
              <a:rPr lang="en-AU" altLang="ja-JP">
                <a:solidFill>
                  <a:srgbClr val="000000"/>
                </a:solidFill>
              </a:rPr>
              <a:pPr/>
              <a:t>‹#›</a:t>
            </a:fld>
            <a:endParaRPr lang="en-AU" altLang="ja-JP" dirty="0">
              <a:solidFill>
                <a:srgbClr val="000000"/>
              </a:solidFill>
            </a:endParaRPr>
          </a:p>
        </p:txBody>
      </p:sp>
    </p:spTree>
    <p:extLst>
      <p:ext uri="{BB962C8B-B14F-4D97-AF65-F5344CB8AC3E}">
        <p14:creationId xmlns:p14="http://schemas.microsoft.com/office/powerpoint/2010/main" val="17861116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2"/>
            <a:ext cx="8420100" cy="1324081"/>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ln/>
        </p:spPr>
        <p:txBody>
          <a:bodyPr/>
          <a:lstStyle>
            <a:lvl1pPr>
              <a:defRPr/>
            </a:lvl1pPr>
          </a:lstStyle>
          <a:p>
            <a:r>
              <a:rPr lang="en-AU" altLang="ja-JP" dirty="0">
                <a:solidFill>
                  <a:srgbClr val="000000"/>
                </a:solidFill>
              </a:rPr>
              <a:t>Page </a:t>
            </a:r>
            <a:fld id="{6C1BDC0D-6BA0-4322-82E1-109B7AA5453C}" type="slidenum">
              <a:rPr lang="en-AU" altLang="ja-JP">
                <a:solidFill>
                  <a:srgbClr val="000000"/>
                </a:solidFill>
              </a:rPr>
              <a:pPr/>
              <a:t>‹#›</a:t>
            </a:fld>
            <a:endParaRPr lang="en-AU" altLang="ja-JP" dirty="0">
              <a:solidFill>
                <a:srgbClr val="000000"/>
              </a:solidFill>
            </a:endParaRPr>
          </a:p>
        </p:txBody>
      </p:sp>
    </p:spTree>
    <p:extLst>
      <p:ext uri="{BB962C8B-B14F-4D97-AF65-F5344CB8AC3E}">
        <p14:creationId xmlns:p14="http://schemas.microsoft.com/office/powerpoint/2010/main" val="3892806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83515" y="2419350"/>
            <a:ext cx="4468019" cy="3981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5016633" y="2419350"/>
            <a:ext cx="4469738" cy="3981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Rectangle 5"/>
          <p:cNvSpPr>
            <a:spLocks noGrp="1" noChangeArrowheads="1"/>
          </p:cNvSpPr>
          <p:nvPr>
            <p:ph type="ftr" sz="quarter" idx="11"/>
          </p:nvPr>
        </p:nvSpPr>
        <p:spPr>
          <a:ln/>
        </p:spPr>
        <p:txBody>
          <a:bodyPr/>
          <a:lstStyle>
            <a:lvl1pPr>
              <a:defRPr/>
            </a:lvl1pPr>
          </a:lstStyle>
          <a:p>
            <a:r>
              <a:rPr lang="en-AU" altLang="ja-JP" dirty="0">
                <a:solidFill>
                  <a:srgbClr val="000000"/>
                </a:solidFill>
              </a:rPr>
              <a:t>Page </a:t>
            </a:r>
            <a:fld id="{3BC637EA-498E-41EA-A876-407ED1E8247C}" type="slidenum">
              <a:rPr lang="en-AU" altLang="ja-JP">
                <a:solidFill>
                  <a:srgbClr val="000000"/>
                </a:solidFill>
              </a:rPr>
              <a:pPr/>
              <a:t>‹#›</a:t>
            </a:fld>
            <a:endParaRPr lang="en-AU" altLang="ja-JP" dirty="0">
              <a:solidFill>
                <a:srgbClr val="000000"/>
              </a:solidFill>
            </a:endParaRPr>
          </a:p>
        </p:txBody>
      </p:sp>
    </p:spTree>
    <p:extLst>
      <p:ext uri="{BB962C8B-B14F-4D97-AF65-F5344CB8AC3E}">
        <p14:creationId xmlns:p14="http://schemas.microsoft.com/office/powerpoint/2010/main" val="3129847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1"/>
          </p:nvPr>
        </p:nvSpPr>
        <p:spPr>
          <a:ln/>
        </p:spPr>
        <p:txBody>
          <a:bodyPr/>
          <a:lstStyle>
            <a:lvl1pPr>
              <a:defRPr/>
            </a:lvl1pPr>
          </a:lstStyle>
          <a:p>
            <a:r>
              <a:rPr lang="en-AU" altLang="ja-JP" dirty="0">
                <a:solidFill>
                  <a:srgbClr val="000000"/>
                </a:solidFill>
              </a:rPr>
              <a:t>Page </a:t>
            </a:r>
            <a:fld id="{E8DA63B6-4AA3-4617-939F-4083CBB240F7}" type="slidenum">
              <a:rPr lang="en-AU" altLang="ja-JP">
                <a:solidFill>
                  <a:srgbClr val="000000"/>
                </a:solidFill>
              </a:rPr>
              <a:pPr/>
              <a:t>‹#›</a:t>
            </a:fld>
            <a:endParaRPr lang="en-AU" altLang="ja-JP" dirty="0">
              <a:solidFill>
                <a:srgbClr val="000000"/>
              </a:solidFill>
            </a:endParaRPr>
          </a:p>
        </p:txBody>
      </p:sp>
    </p:spTree>
    <p:extLst>
      <p:ext uri="{BB962C8B-B14F-4D97-AF65-F5344CB8AC3E}">
        <p14:creationId xmlns:p14="http://schemas.microsoft.com/office/powerpoint/2010/main" val="12110793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AU" altLang="ja-JP" dirty="0">
                <a:solidFill>
                  <a:srgbClr val="000000"/>
                </a:solidFill>
              </a:rPr>
              <a:t>Page </a:t>
            </a:r>
            <a:fld id="{B12CA8FD-BAE7-47BD-950C-D0EC3ABA5799}" type="slidenum">
              <a:rPr lang="en-AU" altLang="ja-JP">
                <a:solidFill>
                  <a:srgbClr val="000000"/>
                </a:solidFill>
              </a:rPr>
              <a:pPr/>
              <a:t>‹#›</a:t>
            </a:fld>
            <a:endParaRPr lang="en-AU" altLang="ja-JP" dirty="0">
              <a:solidFill>
                <a:srgbClr val="000000"/>
              </a:solidFill>
            </a:endParaRPr>
          </a:p>
        </p:txBody>
      </p:sp>
    </p:spTree>
    <p:extLst>
      <p:ext uri="{BB962C8B-B14F-4D97-AF65-F5344CB8AC3E}">
        <p14:creationId xmlns:p14="http://schemas.microsoft.com/office/powerpoint/2010/main" val="386152484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5"/>
          <p:cNvSpPr>
            <a:spLocks noGrp="1" noChangeArrowheads="1"/>
          </p:cNvSpPr>
          <p:nvPr>
            <p:ph type="ftr" sz="quarter" idx="11"/>
          </p:nvPr>
        </p:nvSpPr>
        <p:spPr>
          <a:ln/>
        </p:spPr>
        <p:txBody>
          <a:bodyPr/>
          <a:lstStyle>
            <a:lvl1pPr>
              <a:defRPr/>
            </a:lvl1pPr>
          </a:lstStyle>
          <a:p>
            <a:r>
              <a:rPr lang="en-AU" altLang="ja-JP" dirty="0">
                <a:solidFill>
                  <a:srgbClr val="000000"/>
                </a:solidFill>
              </a:rPr>
              <a:t>Page </a:t>
            </a:r>
            <a:fld id="{62C2539B-8CAC-469D-8F92-30FAF67D2008}" type="slidenum">
              <a:rPr lang="en-AU" altLang="ja-JP">
                <a:solidFill>
                  <a:srgbClr val="000000"/>
                </a:solidFill>
              </a:rPr>
              <a:pPr/>
              <a:t>‹#›</a:t>
            </a:fld>
            <a:endParaRPr lang="en-AU" altLang="ja-JP" dirty="0">
              <a:solidFill>
                <a:srgbClr val="000000"/>
              </a:solidFill>
            </a:endParaRPr>
          </a:p>
        </p:txBody>
      </p:sp>
    </p:spTree>
    <p:extLst>
      <p:ext uri="{BB962C8B-B14F-4D97-AF65-F5344CB8AC3E}">
        <p14:creationId xmlns:p14="http://schemas.microsoft.com/office/powerpoint/2010/main" val="285677784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23125" y="1265238"/>
            <a:ext cx="984885" cy="5135562"/>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362877" y="1265238"/>
            <a:ext cx="6695148" cy="5135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5"/>
          <p:cNvSpPr>
            <a:spLocks noGrp="1" noChangeArrowheads="1"/>
          </p:cNvSpPr>
          <p:nvPr>
            <p:ph type="ftr" sz="quarter" idx="11"/>
          </p:nvPr>
        </p:nvSpPr>
        <p:spPr>
          <a:ln/>
        </p:spPr>
        <p:txBody>
          <a:bodyPr/>
          <a:lstStyle>
            <a:lvl1pPr>
              <a:defRPr/>
            </a:lvl1pPr>
          </a:lstStyle>
          <a:p>
            <a:r>
              <a:rPr lang="en-AU" altLang="ja-JP" dirty="0">
                <a:solidFill>
                  <a:srgbClr val="000000"/>
                </a:solidFill>
              </a:rPr>
              <a:t>Page </a:t>
            </a:r>
            <a:fld id="{10DA4447-75F9-4E2A-99EE-ECFA659FA5A3}" type="slidenum">
              <a:rPr lang="en-AU" altLang="ja-JP">
                <a:solidFill>
                  <a:srgbClr val="000000"/>
                </a:solidFill>
              </a:rPr>
              <a:pPr/>
              <a:t>‹#›</a:t>
            </a:fld>
            <a:endParaRPr lang="en-AU" altLang="ja-JP" dirty="0">
              <a:solidFill>
                <a:srgbClr val="000000"/>
              </a:solidFill>
            </a:endParaRPr>
          </a:p>
        </p:txBody>
      </p:sp>
    </p:spTree>
    <p:extLst>
      <p:ext uri="{BB962C8B-B14F-4D97-AF65-F5344CB8AC3E}">
        <p14:creationId xmlns:p14="http://schemas.microsoft.com/office/powerpoint/2010/main" val="55639929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14"/>
          <p:cNvPicPr>
            <a:picLocks noChangeAspect="1" noChangeArrowheads="1"/>
          </p:cNvPicPr>
          <p:nvPr/>
        </p:nvPicPr>
        <p:blipFill>
          <a:blip r:embed="rId2" cstate="print"/>
          <a:srcRect/>
          <a:stretch>
            <a:fillRect/>
          </a:stretch>
        </p:blipFill>
        <p:spPr bwMode="auto">
          <a:xfrm>
            <a:off x="252414" y="146050"/>
            <a:ext cx="9367837" cy="971550"/>
          </a:xfrm>
          <a:prstGeom prst="rect">
            <a:avLst/>
          </a:prstGeom>
          <a:noFill/>
          <a:ln w="9525">
            <a:noFill/>
            <a:miter lim="800000"/>
            <a:headEnd/>
            <a:tailEnd/>
          </a:ln>
        </p:spPr>
      </p:pic>
      <p:pic>
        <p:nvPicPr>
          <p:cNvPr id="6" name="Picture 2" descr="\\ntsydv1016\shared\Rebranding\PowerPoint\5460_MQ_Research_Template_PPT_Jpegs\5460_MQ_Research_16x9_Template_PPT\5460_MQ_Research_16x9_Template_PPT2.jpg"/>
          <p:cNvPicPr>
            <a:picLocks noChangeAspect="1" noChangeArrowheads="1"/>
          </p:cNvPicPr>
          <p:nvPr/>
        </p:nvPicPr>
        <p:blipFill>
          <a:blip r:embed="rId3" cstate="print"/>
          <a:srcRect/>
          <a:stretch>
            <a:fillRect/>
          </a:stretch>
        </p:blipFill>
        <p:spPr bwMode="auto">
          <a:xfrm>
            <a:off x="0" y="2"/>
            <a:ext cx="9906000" cy="1190625"/>
          </a:xfrm>
          <a:prstGeom prst="rect">
            <a:avLst/>
          </a:prstGeom>
          <a:noFill/>
          <a:ln w="9525">
            <a:noFill/>
            <a:miter lim="800000"/>
            <a:headEnd/>
            <a:tailEnd/>
          </a:ln>
        </p:spPr>
      </p:pic>
      <p:sp>
        <p:nvSpPr>
          <p:cNvPr id="90114" name="Rectangle 2"/>
          <p:cNvSpPr>
            <a:spLocks noGrp="1" noChangeArrowheads="1"/>
          </p:cNvSpPr>
          <p:nvPr>
            <p:ph type="ctrTitle" sz="quarter"/>
          </p:nvPr>
        </p:nvSpPr>
        <p:spPr>
          <a:xfrm>
            <a:off x="455746" y="2567358"/>
            <a:ext cx="8886163" cy="585418"/>
          </a:xfrm>
        </p:spPr>
        <p:txBody>
          <a:bodyPr/>
          <a:lstStyle>
            <a:lvl1pPr algn="ctr">
              <a:defRPr/>
            </a:lvl1pPr>
          </a:lstStyle>
          <a:p>
            <a:r>
              <a:rPr lang="en-US" altLang="ja-JP" smtClean="0"/>
              <a:t>Click to edit Master title style</a:t>
            </a:r>
            <a:endParaRPr lang="en-AU" altLang="ja-JP"/>
          </a:p>
        </p:txBody>
      </p:sp>
      <p:sp>
        <p:nvSpPr>
          <p:cNvPr id="90115" name="Rectangle 3"/>
          <p:cNvSpPr>
            <a:spLocks noGrp="1" noChangeArrowheads="1"/>
          </p:cNvSpPr>
          <p:nvPr>
            <p:ph type="subTitle" sz="quarter" idx="1"/>
          </p:nvPr>
        </p:nvSpPr>
        <p:spPr>
          <a:xfrm>
            <a:off x="803143" y="3762375"/>
            <a:ext cx="8390863" cy="1752600"/>
          </a:xfrm>
        </p:spPr>
        <p:txBody>
          <a:bodyPr/>
          <a:lstStyle>
            <a:lvl1pPr marL="0" indent="0" algn="ctr">
              <a:buFont typeface="Wingdings" pitchFamily="2" charset="2"/>
              <a:buNone/>
              <a:defRPr>
                <a:solidFill>
                  <a:srgbClr val="FF0000"/>
                </a:solidFill>
              </a:defRPr>
            </a:lvl1pPr>
          </a:lstStyle>
          <a:p>
            <a:r>
              <a:rPr lang="en-US" altLang="ja-JP" smtClean="0"/>
              <a:t>Click to edit Master subtitle style</a:t>
            </a:r>
            <a:endParaRPr lang="en-AU" altLang="ja-JP"/>
          </a:p>
        </p:txBody>
      </p:sp>
    </p:spTree>
    <p:extLst>
      <p:ext uri="{BB962C8B-B14F-4D97-AF65-F5344CB8AC3E}">
        <p14:creationId xmlns:p14="http://schemas.microsoft.com/office/powerpoint/2010/main" val="31988222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2.jpeg"/><Relationship Id="rId5" Type="http://schemas.openxmlformats.org/officeDocument/2006/relationships/slideLayout" Target="../slideLayouts/slideLayout13.xml"/><Relationship Id="rId10" Type="http://schemas.openxmlformats.org/officeDocument/2006/relationships/image" Target="../media/image1.jpe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3539" y="1746250"/>
            <a:ext cx="9145587" cy="585788"/>
          </a:xfrm>
          <a:prstGeom prst="rect">
            <a:avLst/>
          </a:prstGeom>
          <a:noFill/>
          <a:ln w="9525">
            <a:noFill/>
            <a:miter lim="800000"/>
            <a:headEnd/>
            <a:tailEnd/>
          </a:ln>
        </p:spPr>
        <p:txBody>
          <a:bodyPr vert="horz" wrap="square" lIns="0" tIns="46038" rIns="0" bIns="46038" numCol="1" anchor="b" anchorCtr="0" compatLnSpc="1">
            <a:prstTxWarp prst="textNoShape">
              <a:avLst/>
            </a:prstTxWarp>
            <a:spAutoFit/>
          </a:bodyPr>
          <a:lstStyle/>
          <a:p>
            <a:pPr lvl="0"/>
            <a:r>
              <a:rPr lang="en-AU" altLang="ja-JP" smtClean="0"/>
              <a:t>Title area Arial min. 32pt Justified left, text anchor</a:t>
            </a:r>
          </a:p>
        </p:txBody>
      </p:sp>
      <p:sp>
        <p:nvSpPr>
          <p:cNvPr id="1027" name="Rectangle 3"/>
          <p:cNvSpPr>
            <a:spLocks noGrp="1" noChangeArrowheads="1"/>
          </p:cNvSpPr>
          <p:nvPr>
            <p:ph type="body" idx="1"/>
          </p:nvPr>
        </p:nvSpPr>
        <p:spPr bwMode="auto">
          <a:xfrm>
            <a:off x="384175" y="2419350"/>
            <a:ext cx="9102725" cy="39814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AU" altLang="ja-JP" smtClean="0"/>
              <a:t>Bullet text Arial min. 20pt.</a:t>
            </a:r>
          </a:p>
          <a:p>
            <a:pPr lvl="0"/>
            <a:r>
              <a:rPr lang="en-AU" altLang="ja-JP" smtClean="0"/>
              <a:t>Bullet size 100% of text size in Wingdings typeface.</a:t>
            </a:r>
          </a:p>
          <a:p>
            <a:pPr lvl="0"/>
            <a:r>
              <a:rPr lang="en-AU" altLang="ja-JP" smtClean="0"/>
              <a:t>Text anchor top with 0.4 left and right margins</a:t>
            </a:r>
            <a:br>
              <a:rPr lang="en-AU" altLang="ja-JP" smtClean="0"/>
            </a:br>
            <a:r>
              <a:rPr lang="en-AU" altLang="ja-JP" smtClean="0"/>
              <a:t>and text-wrap</a:t>
            </a:r>
          </a:p>
          <a:p>
            <a:pPr lvl="1"/>
            <a:r>
              <a:rPr lang="en-AU" altLang="ja-JP" smtClean="0"/>
              <a:t>Secondary bullets 80% of text size</a:t>
            </a:r>
          </a:p>
          <a:p>
            <a:pPr lvl="2"/>
            <a:r>
              <a:rPr lang="en-AU" altLang="ja-JP" smtClean="0"/>
              <a:t>Third Level</a:t>
            </a:r>
          </a:p>
          <a:p>
            <a:pPr lvl="3"/>
            <a:r>
              <a:rPr lang="en-AU" altLang="ja-JP" smtClean="0"/>
              <a:t>Fourth Level</a:t>
            </a:r>
          </a:p>
          <a:p>
            <a:pPr lvl="4"/>
            <a:r>
              <a:rPr lang="en-AU" altLang="ja-JP" smtClean="0"/>
              <a:t>Fifth Level</a:t>
            </a:r>
          </a:p>
        </p:txBody>
      </p:sp>
      <p:sp>
        <p:nvSpPr>
          <p:cNvPr id="89093" name="Rectangle 5"/>
          <p:cNvSpPr>
            <a:spLocks noGrp="1" noChangeArrowheads="1"/>
          </p:cNvSpPr>
          <p:nvPr>
            <p:ph type="ftr" sz="quarter" idx="3"/>
          </p:nvPr>
        </p:nvSpPr>
        <p:spPr bwMode="auto">
          <a:xfrm>
            <a:off x="0" y="6605590"/>
            <a:ext cx="9906000" cy="231775"/>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spcAft>
                <a:spcPct val="0"/>
              </a:spcAft>
              <a:buClrTx/>
              <a:buFontTx/>
              <a:buNone/>
              <a:defRPr sz="1200" b="1">
                <a:ea typeface="ＭＳ Ｐゴシック" pitchFamily="34" charset="-128"/>
                <a:cs typeface="Arial" charset="0"/>
              </a:defRPr>
            </a:lvl1pPr>
          </a:lstStyle>
          <a:p>
            <a:pPr eaLnBrk="0" fontAlgn="base" hangingPunct="0">
              <a:spcBef>
                <a:spcPct val="0"/>
              </a:spcBef>
            </a:pPr>
            <a:r>
              <a:rPr lang="en-AU" altLang="ja-JP" dirty="0">
                <a:solidFill>
                  <a:srgbClr val="000000"/>
                </a:solidFill>
                <a:latin typeface="Arial" charset="0"/>
              </a:rPr>
              <a:t>Page </a:t>
            </a:r>
            <a:fld id="{0FFA4D45-D03C-41B2-8A5D-640EBC541704}" type="slidenum">
              <a:rPr lang="en-AU" altLang="ja-JP">
                <a:solidFill>
                  <a:srgbClr val="000000"/>
                </a:solidFill>
                <a:latin typeface="Arial" charset="0"/>
              </a:rPr>
              <a:pPr eaLnBrk="0" fontAlgn="base" hangingPunct="0">
                <a:spcBef>
                  <a:spcPct val="0"/>
                </a:spcBef>
              </a:pPr>
              <a:t>‹#›</a:t>
            </a:fld>
            <a:endParaRPr lang="en-AU" altLang="ja-JP" dirty="0">
              <a:solidFill>
                <a:srgbClr val="000000"/>
              </a:solidFill>
              <a:latin typeface="Arial" charset="0"/>
            </a:endParaRPr>
          </a:p>
        </p:txBody>
      </p:sp>
      <p:pic>
        <p:nvPicPr>
          <p:cNvPr id="1030" name="Picture 16"/>
          <p:cNvPicPr>
            <a:picLocks noChangeAspect="1" noChangeArrowheads="1"/>
          </p:cNvPicPr>
          <p:nvPr/>
        </p:nvPicPr>
        <p:blipFill>
          <a:blip r:embed="rId10" cstate="print"/>
          <a:srcRect/>
          <a:stretch>
            <a:fillRect/>
          </a:stretch>
        </p:blipFill>
        <p:spPr bwMode="auto">
          <a:xfrm>
            <a:off x="252414" y="146050"/>
            <a:ext cx="9367837" cy="971550"/>
          </a:xfrm>
          <a:prstGeom prst="rect">
            <a:avLst/>
          </a:prstGeom>
          <a:noFill/>
          <a:ln w="9525">
            <a:noFill/>
            <a:miter lim="800000"/>
            <a:headEnd/>
            <a:tailEnd/>
          </a:ln>
        </p:spPr>
      </p:pic>
      <p:pic>
        <p:nvPicPr>
          <p:cNvPr id="1031" name="Picture 8" descr="\\ntsydv1016\shared\Rebranding\PowerPoint\5460_MQ_Research_Template_PPT_Jpegs\5460_MQ_Research_16x9_Template_PPT\5460_MQ_Research_16x9_Template_PPT2.jpg"/>
          <p:cNvPicPr>
            <a:picLocks noChangeAspect="1" noChangeArrowheads="1"/>
          </p:cNvPicPr>
          <p:nvPr/>
        </p:nvPicPr>
        <p:blipFill>
          <a:blip r:embed="rId11" cstate="print"/>
          <a:srcRect/>
          <a:stretch>
            <a:fillRect/>
          </a:stretch>
        </p:blipFill>
        <p:spPr bwMode="auto">
          <a:xfrm>
            <a:off x="0" y="2"/>
            <a:ext cx="9906000" cy="1190625"/>
          </a:xfrm>
          <a:prstGeom prst="rect">
            <a:avLst/>
          </a:prstGeom>
          <a:noFill/>
          <a:ln w="9525">
            <a:noFill/>
            <a:miter lim="800000"/>
            <a:headEnd/>
            <a:tailEnd/>
          </a:ln>
        </p:spPr>
      </p:pic>
    </p:spTree>
    <p:extLst>
      <p:ext uri="{BB962C8B-B14F-4D97-AF65-F5344CB8AC3E}">
        <p14:creationId xmlns:p14="http://schemas.microsoft.com/office/powerpoint/2010/main" val="23489691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iming>
    <p:tnLst>
      <p:par>
        <p:cTn id="1" dur="indefinite" restart="never" nodeType="tmRoot"/>
      </p:par>
    </p:tnLst>
  </p:timing>
  <p:hf sldNum="0" hdr="0" dt="0"/>
  <p:txStyles>
    <p:titleStyle>
      <a:lvl1pPr algn="l" rtl="0" eaLnBrk="1" fontAlgn="base" hangingPunct="1">
        <a:spcBef>
          <a:spcPct val="0"/>
        </a:spcBef>
        <a:spcAft>
          <a:spcPct val="0"/>
        </a:spcAft>
        <a:defRPr sz="3200">
          <a:solidFill>
            <a:srgbClr val="FF0000"/>
          </a:solidFill>
          <a:latin typeface="Arial" pitchFamily="34" charset="0"/>
          <a:ea typeface="+mj-ea"/>
          <a:cs typeface="Arial" pitchFamily="34" charset="0"/>
        </a:defRPr>
      </a:lvl1pPr>
      <a:lvl2pPr algn="l" rtl="0" eaLnBrk="1" fontAlgn="base" hangingPunct="1">
        <a:spcBef>
          <a:spcPct val="0"/>
        </a:spcBef>
        <a:spcAft>
          <a:spcPct val="0"/>
        </a:spcAft>
        <a:defRPr sz="3200">
          <a:solidFill>
            <a:srgbClr val="FF0000"/>
          </a:solidFill>
          <a:latin typeface="Arial" charset="0"/>
          <a:cs typeface="Arial" charset="0"/>
        </a:defRPr>
      </a:lvl2pPr>
      <a:lvl3pPr algn="l" rtl="0" eaLnBrk="1" fontAlgn="base" hangingPunct="1">
        <a:spcBef>
          <a:spcPct val="0"/>
        </a:spcBef>
        <a:spcAft>
          <a:spcPct val="0"/>
        </a:spcAft>
        <a:defRPr sz="3200">
          <a:solidFill>
            <a:srgbClr val="FF0000"/>
          </a:solidFill>
          <a:latin typeface="Arial" charset="0"/>
          <a:cs typeface="Arial" charset="0"/>
        </a:defRPr>
      </a:lvl3pPr>
      <a:lvl4pPr algn="l" rtl="0" eaLnBrk="1" fontAlgn="base" hangingPunct="1">
        <a:spcBef>
          <a:spcPct val="0"/>
        </a:spcBef>
        <a:spcAft>
          <a:spcPct val="0"/>
        </a:spcAft>
        <a:defRPr sz="3200">
          <a:solidFill>
            <a:srgbClr val="FF0000"/>
          </a:solidFill>
          <a:latin typeface="Arial" charset="0"/>
          <a:cs typeface="Arial" charset="0"/>
        </a:defRPr>
      </a:lvl4pPr>
      <a:lvl5pPr algn="l" rtl="0" eaLnBrk="1" fontAlgn="base" hangingPunct="1">
        <a:spcBef>
          <a:spcPct val="0"/>
        </a:spcBef>
        <a:spcAft>
          <a:spcPct val="0"/>
        </a:spcAft>
        <a:defRPr sz="3200">
          <a:solidFill>
            <a:srgbClr val="FF0000"/>
          </a:solidFill>
          <a:latin typeface="Arial" charset="0"/>
          <a:cs typeface="Arial" charset="0"/>
        </a:defRPr>
      </a:lvl5pPr>
      <a:lvl6pPr marL="457200" algn="l" rtl="0" eaLnBrk="1" fontAlgn="base" hangingPunct="1">
        <a:spcBef>
          <a:spcPct val="0"/>
        </a:spcBef>
        <a:spcAft>
          <a:spcPct val="0"/>
        </a:spcAft>
        <a:defRPr sz="3200">
          <a:solidFill>
            <a:srgbClr val="FF0000"/>
          </a:solidFill>
          <a:latin typeface="HelveticaNeue LT 45 Lt" pitchFamily="34" charset="0"/>
        </a:defRPr>
      </a:lvl6pPr>
      <a:lvl7pPr marL="914400" algn="l" rtl="0" eaLnBrk="1" fontAlgn="base" hangingPunct="1">
        <a:spcBef>
          <a:spcPct val="0"/>
        </a:spcBef>
        <a:spcAft>
          <a:spcPct val="0"/>
        </a:spcAft>
        <a:defRPr sz="3200">
          <a:solidFill>
            <a:srgbClr val="FF0000"/>
          </a:solidFill>
          <a:latin typeface="HelveticaNeue LT 45 Lt" pitchFamily="34" charset="0"/>
        </a:defRPr>
      </a:lvl7pPr>
      <a:lvl8pPr marL="1371600" algn="l" rtl="0" eaLnBrk="1" fontAlgn="base" hangingPunct="1">
        <a:spcBef>
          <a:spcPct val="0"/>
        </a:spcBef>
        <a:spcAft>
          <a:spcPct val="0"/>
        </a:spcAft>
        <a:defRPr sz="3200">
          <a:solidFill>
            <a:srgbClr val="FF0000"/>
          </a:solidFill>
          <a:latin typeface="HelveticaNeue LT 45 Lt" pitchFamily="34" charset="0"/>
        </a:defRPr>
      </a:lvl8pPr>
      <a:lvl9pPr marL="1828800" algn="l" rtl="0" eaLnBrk="1" fontAlgn="base" hangingPunct="1">
        <a:spcBef>
          <a:spcPct val="0"/>
        </a:spcBef>
        <a:spcAft>
          <a:spcPct val="0"/>
        </a:spcAft>
        <a:defRPr sz="3200">
          <a:solidFill>
            <a:srgbClr val="FF0000"/>
          </a:solidFill>
          <a:latin typeface="HelveticaNeue LT 45 Lt" pitchFamily="34" charset="0"/>
        </a:defRPr>
      </a:lvl9pPr>
    </p:titleStyle>
    <p:bodyStyle>
      <a:lvl1pPr marL="288925" indent="-288925" algn="l" rtl="0" eaLnBrk="1" fontAlgn="base" hangingPunct="1">
        <a:spcBef>
          <a:spcPct val="0"/>
        </a:spcBef>
        <a:spcAft>
          <a:spcPct val="50000"/>
        </a:spcAft>
        <a:buClr>
          <a:srgbClr val="FF0000"/>
        </a:buClr>
        <a:buFont typeface="Wingdings" pitchFamily="2" charset="2"/>
        <a:buChar char="è"/>
        <a:defRPr sz="2000">
          <a:solidFill>
            <a:schemeClr val="tx1"/>
          </a:solidFill>
          <a:latin typeface="Arial" pitchFamily="34" charset="0"/>
          <a:ea typeface="+mn-ea"/>
          <a:cs typeface="Arial" pitchFamily="34" charset="0"/>
        </a:defRPr>
      </a:lvl1pPr>
      <a:lvl2pPr marL="952500" indent="-198438" algn="l" rtl="0" eaLnBrk="1" fontAlgn="base" hangingPunct="1">
        <a:spcBef>
          <a:spcPct val="0"/>
        </a:spcBef>
        <a:spcAft>
          <a:spcPct val="60000"/>
        </a:spcAft>
        <a:buClr>
          <a:srgbClr val="FF0000"/>
        </a:buClr>
        <a:buSzPct val="80000"/>
        <a:buFont typeface="Wingdings" pitchFamily="2" charset="2"/>
        <a:buChar char="è"/>
        <a:defRPr>
          <a:solidFill>
            <a:schemeClr val="tx1"/>
          </a:solidFill>
          <a:latin typeface="Arial" pitchFamily="34" charset="0"/>
          <a:cs typeface="Arial" pitchFamily="34" charset="0"/>
        </a:defRPr>
      </a:lvl2pPr>
      <a:lvl3pPr marL="1428750" indent="-185738" algn="l" rtl="0" eaLnBrk="1" fontAlgn="base" hangingPunct="1">
        <a:spcBef>
          <a:spcPct val="0"/>
        </a:spcBef>
        <a:spcAft>
          <a:spcPct val="60000"/>
        </a:spcAft>
        <a:buClr>
          <a:srgbClr val="FF0000"/>
        </a:buClr>
        <a:buSzPct val="80000"/>
        <a:buFont typeface="Wingdings" pitchFamily="2" charset="2"/>
        <a:buChar char="è"/>
        <a:defRPr>
          <a:solidFill>
            <a:schemeClr val="tx1"/>
          </a:solidFill>
          <a:latin typeface="Arial" pitchFamily="34" charset="0"/>
          <a:cs typeface="Arial" pitchFamily="34" charset="0"/>
        </a:defRPr>
      </a:lvl3pPr>
      <a:lvl4pPr marL="2005013" indent="-285750" algn="l" rtl="0" eaLnBrk="1" fontAlgn="base" hangingPunct="1">
        <a:spcBef>
          <a:spcPct val="0"/>
        </a:spcBef>
        <a:spcAft>
          <a:spcPct val="60000"/>
        </a:spcAft>
        <a:buClr>
          <a:srgbClr val="FF0000"/>
        </a:buClr>
        <a:buSzPct val="80000"/>
        <a:buFont typeface="Wingdings" pitchFamily="2" charset="2"/>
        <a:buChar char="è"/>
        <a:defRPr>
          <a:solidFill>
            <a:schemeClr val="tx1"/>
          </a:solidFill>
          <a:latin typeface="Arial" pitchFamily="34" charset="0"/>
          <a:cs typeface="Arial" pitchFamily="34" charset="0"/>
        </a:defRPr>
      </a:lvl4pPr>
      <a:lvl5pPr marL="2481263" indent="-285750" algn="l" rtl="0" eaLnBrk="1" fontAlgn="base" hangingPunct="1">
        <a:spcBef>
          <a:spcPct val="0"/>
        </a:spcBef>
        <a:spcAft>
          <a:spcPct val="60000"/>
        </a:spcAft>
        <a:buClr>
          <a:srgbClr val="FF0000"/>
        </a:buClr>
        <a:buSzPct val="80000"/>
        <a:buFont typeface="Wingdings" pitchFamily="2" charset="2"/>
        <a:buChar char="è"/>
        <a:defRPr>
          <a:solidFill>
            <a:schemeClr val="tx1"/>
          </a:solidFill>
          <a:latin typeface="Arial" pitchFamily="34" charset="0"/>
          <a:cs typeface="Arial" pitchFamily="34" charset="0"/>
        </a:defRPr>
      </a:lvl5pPr>
      <a:lvl6pPr marL="2938463" indent="-285750" algn="l" rtl="0" eaLnBrk="1" fontAlgn="base" hangingPunct="1">
        <a:spcBef>
          <a:spcPct val="0"/>
        </a:spcBef>
        <a:spcAft>
          <a:spcPct val="60000"/>
        </a:spcAft>
        <a:buClr>
          <a:srgbClr val="FF0000"/>
        </a:buClr>
        <a:buSzPct val="80000"/>
        <a:buFont typeface="Wingdings" pitchFamily="2" charset="2"/>
        <a:buChar char="è"/>
        <a:defRPr>
          <a:solidFill>
            <a:schemeClr val="tx1"/>
          </a:solidFill>
          <a:latin typeface="+mn-lt"/>
        </a:defRPr>
      </a:lvl6pPr>
      <a:lvl7pPr marL="3395663" indent="-285750" algn="l" rtl="0" eaLnBrk="1" fontAlgn="base" hangingPunct="1">
        <a:spcBef>
          <a:spcPct val="0"/>
        </a:spcBef>
        <a:spcAft>
          <a:spcPct val="60000"/>
        </a:spcAft>
        <a:buClr>
          <a:srgbClr val="FF0000"/>
        </a:buClr>
        <a:buSzPct val="80000"/>
        <a:buFont typeface="Wingdings" pitchFamily="2" charset="2"/>
        <a:buChar char="è"/>
        <a:defRPr>
          <a:solidFill>
            <a:schemeClr val="tx1"/>
          </a:solidFill>
          <a:latin typeface="+mn-lt"/>
        </a:defRPr>
      </a:lvl7pPr>
      <a:lvl8pPr marL="3852863" indent="-285750" algn="l" rtl="0" eaLnBrk="1" fontAlgn="base" hangingPunct="1">
        <a:spcBef>
          <a:spcPct val="0"/>
        </a:spcBef>
        <a:spcAft>
          <a:spcPct val="60000"/>
        </a:spcAft>
        <a:buClr>
          <a:srgbClr val="FF0000"/>
        </a:buClr>
        <a:buSzPct val="80000"/>
        <a:buFont typeface="Wingdings" pitchFamily="2" charset="2"/>
        <a:buChar char="è"/>
        <a:defRPr>
          <a:solidFill>
            <a:schemeClr val="tx1"/>
          </a:solidFill>
          <a:latin typeface="+mn-lt"/>
        </a:defRPr>
      </a:lvl8pPr>
      <a:lvl9pPr marL="4310063" indent="-285750" algn="l" rtl="0" eaLnBrk="1" fontAlgn="base" hangingPunct="1">
        <a:spcBef>
          <a:spcPct val="0"/>
        </a:spcBef>
        <a:spcAft>
          <a:spcPct val="60000"/>
        </a:spcAft>
        <a:buClr>
          <a:srgbClr val="FF0000"/>
        </a:buClr>
        <a:buSzPct val="80000"/>
        <a:buFont typeface="Wingdings" pitchFamily="2" charset="2"/>
        <a:buChar char="è"/>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3539" y="1746250"/>
            <a:ext cx="9145587" cy="585788"/>
          </a:xfrm>
          <a:prstGeom prst="rect">
            <a:avLst/>
          </a:prstGeom>
          <a:noFill/>
          <a:ln w="9525">
            <a:noFill/>
            <a:miter lim="800000"/>
            <a:headEnd/>
            <a:tailEnd/>
          </a:ln>
        </p:spPr>
        <p:txBody>
          <a:bodyPr vert="horz" wrap="square" lIns="0" tIns="46038" rIns="0" bIns="46038" numCol="1" anchor="b" anchorCtr="0" compatLnSpc="1">
            <a:prstTxWarp prst="textNoShape">
              <a:avLst/>
            </a:prstTxWarp>
            <a:spAutoFit/>
          </a:bodyPr>
          <a:lstStyle/>
          <a:p>
            <a:pPr lvl="0"/>
            <a:r>
              <a:rPr lang="en-AU" altLang="ja-JP" smtClean="0"/>
              <a:t>Title area Arial min. 32pt Justified left, text anchor</a:t>
            </a:r>
          </a:p>
        </p:txBody>
      </p:sp>
      <p:sp>
        <p:nvSpPr>
          <p:cNvPr id="1027" name="Rectangle 3"/>
          <p:cNvSpPr>
            <a:spLocks noGrp="1" noChangeArrowheads="1"/>
          </p:cNvSpPr>
          <p:nvPr>
            <p:ph type="body" idx="1"/>
          </p:nvPr>
        </p:nvSpPr>
        <p:spPr bwMode="auto">
          <a:xfrm>
            <a:off x="384175" y="2419350"/>
            <a:ext cx="9102725" cy="39814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AU" altLang="ja-JP" smtClean="0"/>
              <a:t>Bullet text Arial min. 20pt.</a:t>
            </a:r>
          </a:p>
          <a:p>
            <a:pPr lvl="0"/>
            <a:r>
              <a:rPr lang="en-AU" altLang="ja-JP" smtClean="0"/>
              <a:t>Bullet size 100% of text size in Wingdings typeface.</a:t>
            </a:r>
          </a:p>
          <a:p>
            <a:pPr lvl="0"/>
            <a:r>
              <a:rPr lang="en-AU" altLang="ja-JP" smtClean="0"/>
              <a:t>Text anchor top with 0.4 left and right margins</a:t>
            </a:r>
            <a:br>
              <a:rPr lang="en-AU" altLang="ja-JP" smtClean="0"/>
            </a:br>
            <a:r>
              <a:rPr lang="en-AU" altLang="ja-JP" smtClean="0"/>
              <a:t>and text-wrap</a:t>
            </a:r>
          </a:p>
          <a:p>
            <a:pPr lvl="1"/>
            <a:r>
              <a:rPr lang="en-AU" altLang="ja-JP" smtClean="0"/>
              <a:t>Secondary bullets 80% of text size</a:t>
            </a:r>
          </a:p>
          <a:p>
            <a:pPr lvl="2"/>
            <a:r>
              <a:rPr lang="en-AU" altLang="ja-JP" smtClean="0"/>
              <a:t>Third Level</a:t>
            </a:r>
          </a:p>
          <a:p>
            <a:pPr lvl="3"/>
            <a:r>
              <a:rPr lang="en-AU" altLang="ja-JP" smtClean="0"/>
              <a:t>Fourth Level</a:t>
            </a:r>
          </a:p>
          <a:p>
            <a:pPr lvl="4"/>
            <a:r>
              <a:rPr lang="en-AU" altLang="ja-JP" smtClean="0"/>
              <a:t>Fifth Level</a:t>
            </a:r>
          </a:p>
        </p:txBody>
      </p:sp>
      <p:sp>
        <p:nvSpPr>
          <p:cNvPr id="89093" name="Rectangle 5"/>
          <p:cNvSpPr>
            <a:spLocks noGrp="1" noChangeArrowheads="1"/>
          </p:cNvSpPr>
          <p:nvPr>
            <p:ph type="ftr" sz="quarter" idx="3"/>
          </p:nvPr>
        </p:nvSpPr>
        <p:spPr bwMode="auto">
          <a:xfrm>
            <a:off x="0" y="6605590"/>
            <a:ext cx="9906000" cy="231775"/>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spcAft>
                <a:spcPct val="0"/>
              </a:spcAft>
              <a:buClrTx/>
              <a:buFontTx/>
              <a:buNone/>
              <a:defRPr sz="1200" b="1">
                <a:ea typeface="ＭＳ Ｐゴシック" pitchFamily="34" charset="-128"/>
                <a:cs typeface="Arial" charset="0"/>
              </a:defRPr>
            </a:lvl1pPr>
          </a:lstStyle>
          <a:p>
            <a:pPr eaLnBrk="0" fontAlgn="base" hangingPunct="0">
              <a:spcBef>
                <a:spcPct val="0"/>
              </a:spcBef>
            </a:pPr>
            <a:r>
              <a:rPr lang="en-AU" altLang="ja-JP" dirty="0">
                <a:solidFill>
                  <a:srgbClr val="000000"/>
                </a:solidFill>
                <a:latin typeface="Arial" charset="0"/>
              </a:rPr>
              <a:t>Page </a:t>
            </a:r>
            <a:fld id="{0FFA4D45-D03C-41B2-8A5D-640EBC541704}" type="slidenum">
              <a:rPr lang="en-AU" altLang="ja-JP">
                <a:solidFill>
                  <a:srgbClr val="000000"/>
                </a:solidFill>
                <a:latin typeface="Arial" charset="0"/>
              </a:rPr>
              <a:pPr eaLnBrk="0" fontAlgn="base" hangingPunct="0">
                <a:spcBef>
                  <a:spcPct val="0"/>
                </a:spcBef>
              </a:pPr>
              <a:t>‹#›</a:t>
            </a:fld>
            <a:endParaRPr lang="en-AU" altLang="ja-JP" dirty="0">
              <a:solidFill>
                <a:srgbClr val="000000"/>
              </a:solidFill>
              <a:latin typeface="Arial" charset="0"/>
            </a:endParaRPr>
          </a:p>
        </p:txBody>
      </p:sp>
      <p:pic>
        <p:nvPicPr>
          <p:cNvPr id="1030" name="Picture 16"/>
          <p:cNvPicPr>
            <a:picLocks noChangeAspect="1" noChangeArrowheads="1"/>
          </p:cNvPicPr>
          <p:nvPr/>
        </p:nvPicPr>
        <p:blipFill>
          <a:blip r:embed="rId10" cstate="print"/>
          <a:srcRect/>
          <a:stretch>
            <a:fillRect/>
          </a:stretch>
        </p:blipFill>
        <p:spPr bwMode="auto">
          <a:xfrm>
            <a:off x="252414" y="146050"/>
            <a:ext cx="9367837" cy="971550"/>
          </a:xfrm>
          <a:prstGeom prst="rect">
            <a:avLst/>
          </a:prstGeom>
          <a:noFill/>
          <a:ln w="9525">
            <a:noFill/>
            <a:miter lim="800000"/>
            <a:headEnd/>
            <a:tailEnd/>
          </a:ln>
        </p:spPr>
      </p:pic>
      <p:pic>
        <p:nvPicPr>
          <p:cNvPr id="1031" name="Picture 8" descr="\\ntsydv1016\shared\Rebranding\PowerPoint\5460_MQ_Research_Template_PPT_Jpegs\5460_MQ_Research_16x9_Template_PPT\5460_MQ_Research_16x9_Template_PPT2.jpg"/>
          <p:cNvPicPr>
            <a:picLocks noChangeAspect="1" noChangeArrowheads="1"/>
          </p:cNvPicPr>
          <p:nvPr/>
        </p:nvPicPr>
        <p:blipFill>
          <a:blip r:embed="rId11" cstate="print"/>
          <a:srcRect/>
          <a:stretch>
            <a:fillRect/>
          </a:stretch>
        </p:blipFill>
        <p:spPr bwMode="auto">
          <a:xfrm>
            <a:off x="0" y="2"/>
            <a:ext cx="9906000" cy="1190625"/>
          </a:xfrm>
          <a:prstGeom prst="rect">
            <a:avLst/>
          </a:prstGeom>
          <a:noFill/>
          <a:ln w="9525">
            <a:noFill/>
            <a:miter lim="800000"/>
            <a:headEnd/>
            <a:tailEnd/>
          </a:ln>
        </p:spPr>
      </p:pic>
    </p:spTree>
    <p:extLst>
      <p:ext uri="{BB962C8B-B14F-4D97-AF65-F5344CB8AC3E}">
        <p14:creationId xmlns:p14="http://schemas.microsoft.com/office/powerpoint/2010/main" val="273858300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iming>
    <p:tnLst>
      <p:par>
        <p:cTn id="1" dur="indefinite" restart="never" nodeType="tmRoot"/>
      </p:par>
    </p:tnLst>
  </p:timing>
  <p:hf sldNum="0" hdr="0" dt="0"/>
  <p:txStyles>
    <p:titleStyle>
      <a:lvl1pPr algn="l" rtl="0" eaLnBrk="1" fontAlgn="base" hangingPunct="1">
        <a:spcBef>
          <a:spcPct val="0"/>
        </a:spcBef>
        <a:spcAft>
          <a:spcPct val="0"/>
        </a:spcAft>
        <a:defRPr sz="3200">
          <a:solidFill>
            <a:srgbClr val="FF0000"/>
          </a:solidFill>
          <a:latin typeface="Arial" pitchFamily="34" charset="0"/>
          <a:ea typeface="+mj-ea"/>
          <a:cs typeface="Arial" pitchFamily="34" charset="0"/>
        </a:defRPr>
      </a:lvl1pPr>
      <a:lvl2pPr algn="l" rtl="0" eaLnBrk="1" fontAlgn="base" hangingPunct="1">
        <a:spcBef>
          <a:spcPct val="0"/>
        </a:spcBef>
        <a:spcAft>
          <a:spcPct val="0"/>
        </a:spcAft>
        <a:defRPr sz="3200">
          <a:solidFill>
            <a:srgbClr val="FF0000"/>
          </a:solidFill>
          <a:latin typeface="Arial" charset="0"/>
          <a:cs typeface="Arial" charset="0"/>
        </a:defRPr>
      </a:lvl2pPr>
      <a:lvl3pPr algn="l" rtl="0" eaLnBrk="1" fontAlgn="base" hangingPunct="1">
        <a:spcBef>
          <a:spcPct val="0"/>
        </a:spcBef>
        <a:spcAft>
          <a:spcPct val="0"/>
        </a:spcAft>
        <a:defRPr sz="3200">
          <a:solidFill>
            <a:srgbClr val="FF0000"/>
          </a:solidFill>
          <a:latin typeface="Arial" charset="0"/>
          <a:cs typeface="Arial" charset="0"/>
        </a:defRPr>
      </a:lvl3pPr>
      <a:lvl4pPr algn="l" rtl="0" eaLnBrk="1" fontAlgn="base" hangingPunct="1">
        <a:spcBef>
          <a:spcPct val="0"/>
        </a:spcBef>
        <a:spcAft>
          <a:spcPct val="0"/>
        </a:spcAft>
        <a:defRPr sz="3200">
          <a:solidFill>
            <a:srgbClr val="FF0000"/>
          </a:solidFill>
          <a:latin typeface="Arial" charset="0"/>
          <a:cs typeface="Arial" charset="0"/>
        </a:defRPr>
      </a:lvl4pPr>
      <a:lvl5pPr algn="l" rtl="0" eaLnBrk="1" fontAlgn="base" hangingPunct="1">
        <a:spcBef>
          <a:spcPct val="0"/>
        </a:spcBef>
        <a:spcAft>
          <a:spcPct val="0"/>
        </a:spcAft>
        <a:defRPr sz="3200">
          <a:solidFill>
            <a:srgbClr val="FF0000"/>
          </a:solidFill>
          <a:latin typeface="Arial" charset="0"/>
          <a:cs typeface="Arial" charset="0"/>
        </a:defRPr>
      </a:lvl5pPr>
      <a:lvl6pPr marL="457200" algn="l" rtl="0" eaLnBrk="1" fontAlgn="base" hangingPunct="1">
        <a:spcBef>
          <a:spcPct val="0"/>
        </a:spcBef>
        <a:spcAft>
          <a:spcPct val="0"/>
        </a:spcAft>
        <a:defRPr sz="3200">
          <a:solidFill>
            <a:srgbClr val="FF0000"/>
          </a:solidFill>
          <a:latin typeface="HelveticaNeue LT 45 Lt" pitchFamily="34" charset="0"/>
        </a:defRPr>
      </a:lvl6pPr>
      <a:lvl7pPr marL="914400" algn="l" rtl="0" eaLnBrk="1" fontAlgn="base" hangingPunct="1">
        <a:spcBef>
          <a:spcPct val="0"/>
        </a:spcBef>
        <a:spcAft>
          <a:spcPct val="0"/>
        </a:spcAft>
        <a:defRPr sz="3200">
          <a:solidFill>
            <a:srgbClr val="FF0000"/>
          </a:solidFill>
          <a:latin typeface="HelveticaNeue LT 45 Lt" pitchFamily="34" charset="0"/>
        </a:defRPr>
      </a:lvl7pPr>
      <a:lvl8pPr marL="1371600" algn="l" rtl="0" eaLnBrk="1" fontAlgn="base" hangingPunct="1">
        <a:spcBef>
          <a:spcPct val="0"/>
        </a:spcBef>
        <a:spcAft>
          <a:spcPct val="0"/>
        </a:spcAft>
        <a:defRPr sz="3200">
          <a:solidFill>
            <a:srgbClr val="FF0000"/>
          </a:solidFill>
          <a:latin typeface="HelveticaNeue LT 45 Lt" pitchFamily="34" charset="0"/>
        </a:defRPr>
      </a:lvl8pPr>
      <a:lvl9pPr marL="1828800" algn="l" rtl="0" eaLnBrk="1" fontAlgn="base" hangingPunct="1">
        <a:spcBef>
          <a:spcPct val="0"/>
        </a:spcBef>
        <a:spcAft>
          <a:spcPct val="0"/>
        </a:spcAft>
        <a:defRPr sz="3200">
          <a:solidFill>
            <a:srgbClr val="FF0000"/>
          </a:solidFill>
          <a:latin typeface="HelveticaNeue LT 45 Lt" pitchFamily="34" charset="0"/>
        </a:defRPr>
      </a:lvl9pPr>
    </p:titleStyle>
    <p:bodyStyle>
      <a:lvl1pPr marL="288925" indent="-288925" algn="l" rtl="0" eaLnBrk="1" fontAlgn="base" hangingPunct="1">
        <a:spcBef>
          <a:spcPct val="0"/>
        </a:spcBef>
        <a:spcAft>
          <a:spcPct val="50000"/>
        </a:spcAft>
        <a:buClr>
          <a:srgbClr val="FF0000"/>
        </a:buClr>
        <a:buFont typeface="Wingdings" pitchFamily="2" charset="2"/>
        <a:buChar char="è"/>
        <a:defRPr sz="2000">
          <a:solidFill>
            <a:schemeClr val="tx1"/>
          </a:solidFill>
          <a:latin typeface="Arial" pitchFamily="34" charset="0"/>
          <a:ea typeface="+mn-ea"/>
          <a:cs typeface="Arial" pitchFamily="34" charset="0"/>
        </a:defRPr>
      </a:lvl1pPr>
      <a:lvl2pPr marL="952500" indent="-198438" algn="l" rtl="0" eaLnBrk="1" fontAlgn="base" hangingPunct="1">
        <a:spcBef>
          <a:spcPct val="0"/>
        </a:spcBef>
        <a:spcAft>
          <a:spcPct val="60000"/>
        </a:spcAft>
        <a:buClr>
          <a:srgbClr val="FF0000"/>
        </a:buClr>
        <a:buSzPct val="80000"/>
        <a:buFont typeface="Wingdings" pitchFamily="2" charset="2"/>
        <a:buChar char="è"/>
        <a:defRPr>
          <a:solidFill>
            <a:schemeClr val="tx1"/>
          </a:solidFill>
          <a:latin typeface="Arial" pitchFamily="34" charset="0"/>
          <a:cs typeface="Arial" pitchFamily="34" charset="0"/>
        </a:defRPr>
      </a:lvl2pPr>
      <a:lvl3pPr marL="1428750" indent="-185738" algn="l" rtl="0" eaLnBrk="1" fontAlgn="base" hangingPunct="1">
        <a:spcBef>
          <a:spcPct val="0"/>
        </a:spcBef>
        <a:spcAft>
          <a:spcPct val="60000"/>
        </a:spcAft>
        <a:buClr>
          <a:srgbClr val="FF0000"/>
        </a:buClr>
        <a:buSzPct val="80000"/>
        <a:buFont typeface="Wingdings" pitchFamily="2" charset="2"/>
        <a:buChar char="è"/>
        <a:defRPr>
          <a:solidFill>
            <a:schemeClr val="tx1"/>
          </a:solidFill>
          <a:latin typeface="Arial" pitchFamily="34" charset="0"/>
          <a:cs typeface="Arial" pitchFamily="34" charset="0"/>
        </a:defRPr>
      </a:lvl3pPr>
      <a:lvl4pPr marL="2005013" indent="-285750" algn="l" rtl="0" eaLnBrk="1" fontAlgn="base" hangingPunct="1">
        <a:spcBef>
          <a:spcPct val="0"/>
        </a:spcBef>
        <a:spcAft>
          <a:spcPct val="60000"/>
        </a:spcAft>
        <a:buClr>
          <a:srgbClr val="FF0000"/>
        </a:buClr>
        <a:buSzPct val="80000"/>
        <a:buFont typeface="Wingdings" pitchFamily="2" charset="2"/>
        <a:buChar char="è"/>
        <a:defRPr>
          <a:solidFill>
            <a:schemeClr val="tx1"/>
          </a:solidFill>
          <a:latin typeface="Arial" pitchFamily="34" charset="0"/>
          <a:cs typeface="Arial" pitchFamily="34" charset="0"/>
        </a:defRPr>
      </a:lvl4pPr>
      <a:lvl5pPr marL="2481263" indent="-285750" algn="l" rtl="0" eaLnBrk="1" fontAlgn="base" hangingPunct="1">
        <a:spcBef>
          <a:spcPct val="0"/>
        </a:spcBef>
        <a:spcAft>
          <a:spcPct val="60000"/>
        </a:spcAft>
        <a:buClr>
          <a:srgbClr val="FF0000"/>
        </a:buClr>
        <a:buSzPct val="80000"/>
        <a:buFont typeface="Wingdings" pitchFamily="2" charset="2"/>
        <a:buChar char="è"/>
        <a:defRPr>
          <a:solidFill>
            <a:schemeClr val="tx1"/>
          </a:solidFill>
          <a:latin typeface="Arial" pitchFamily="34" charset="0"/>
          <a:cs typeface="Arial" pitchFamily="34" charset="0"/>
        </a:defRPr>
      </a:lvl5pPr>
      <a:lvl6pPr marL="2938463" indent="-285750" algn="l" rtl="0" eaLnBrk="1" fontAlgn="base" hangingPunct="1">
        <a:spcBef>
          <a:spcPct val="0"/>
        </a:spcBef>
        <a:spcAft>
          <a:spcPct val="60000"/>
        </a:spcAft>
        <a:buClr>
          <a:srgbClr val="FF0000"/>
        </a:buClr>
        <a:buSzPct val="80000"/>
        <a:buFont typeface="Wingdings" pitchFamily="2" charset="2"/>
        <a:buChar char="è"/>
        <a:defRPr>
          <a:solidFill>
            <a:schemeClr val="tx1"/>
          </a:solidFill>
          <a:latin typeface="+mn-lt"/>
        </a:defRPr>
      </a:lvl6pPr>
      <a:lvl7pPr marL="3395663" indent="-285750" algn="l" rtl="0" eaLnBrk="1" fontAlgn="base" hangingPunct="1">
        <a:spcBef>
          <a:spcPct val="0"/>
        </a:spcBef>
        <a:spcAft>
          <a:spcPct val="60000"/>
        </a:spcAft>
        <a:buClr>
          <a:srgbClr val="FF0000"/>
        </a:buClr>
        <a:buSzPct val="80000"/>
        <a:buFont typeface="Wingdings" pitchFamily="2" charset="2"/>
        <a:buChar char="è"/>
        <a:defRPr>
          <a:solidFill>
            <a:schemeClr val="tx1"/>
          </a:solidFill>
          <a:latin typeface="+mn-lt"/>
        </a:defRPr>
      </a:lvl7pPr>
      <a:lvl8pPr marL="3852863" indent="-285750" algn="l" rtl="0" eaLnBrk="1" fontAlgn="base" hangingPunct="1">
        <a:spcBef>
          <a:spcPct val="0"/>
        </a:spcBef>
        <a:spcAft>
          <a:spcPct val="60000"/>
        </a:spcAft>
        <a:buClr>
          <a:srgbClr val="FF0000"/>
        </a:buClr>
        <a:buSzPct val="80000"/>
        <a:buFont typeface="Wingdings" pitchFamily="2" charset="2"/>
        <a:buChar char="è"/>
        <a:defRPr>
          <a:solidFill>
            <a:schemeClr val="tx1"/>
          </a:solidFill>
          <a:latin typeface="+mn-lt"/>
        </a:defRPr>
      </a:lvl8pPr>
      <a:lvl9pPr marL="4310063" indent="-285750" algn="l" rtl="0" eaLnBrk="1" fontAlgn="base" hangingPunct="1">
        <a:spcBef>
          <a:spcPct val="0"/>
        </a:spcBef>
        <a:spcAft>
          <a:spcPct val="60000"/>
        </a:spcAft>
        <a:buClr>
          <a:srgbClr val="FF0000"/>
        </a:buClr>
        <a:buSzPct val="80000"/>
        <a:buFont typeface="Wingdings" pitchFamily="2" charset="2"/>
        <a:buChar char="è"/>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www.macquarie.com/research/disclosures"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www.thai-iod.com/en/publications.asp?type=4"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macquarie.com/research/disclosures" TargetMode="External"/><Relationship Id="rId4" Type="http://schemas.openxmlformats.org/officeDocument/2006/relationships/hyperlink" Target="http://dis.kofia.or.kr/websquare/index.jsp?w2xPath=/wq/fundMgr/DISFundMgrAnalystStut.xml&amp;divisionId=MDIS03002001000000&amp;serviceId=SDIS0300200100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53"/>
          <p:cNvSpPr>
            <a:spLocks noChangeArrowheads="1"/>
          </p:cNvSpPr>
          <p:nvPr/>
        </p:nvSpPr>
        <p:spPr bwMode="auto">
          <a:xfrm>
            <a:off x="577850" y="3250297"/>
            <a:ext cx="8751888" cy="103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774700">
              <a:defRPr>
                <a:solidFill>
                  <a:schemeClr val="tx1"/>
                </a:solidFill>
                <a:latin typeface="Arial" panose="020B0604020202020204" pitchFamily="34" charset="0"/>
              </a:defRPr>
            </a:lvl1pPr>
            <a:lvl2pPr marL="742950" indent="-285750" defTabSz="774700">
              <a:defRPr>
                <a:solidFill>
                  <a:schemeClr val="tx1"/>
                </a:solidFill>
                <a:latin typeface="Arial" panose="020B0604020202020204" pitchFamily="34" charset="0"/>
              </a:defRPr>
            </a:lvl2pPr>
            <a:lvl3pPr marL="1143000" indent="-228600" defTabSz="774700">
              <a:defRPr>
                <a:solidFill>
                  <a:schemeClr val="tx1"/>
                </a:solidFill>
                <a:latin typeface="Arial" panose="020B0604020202020204" pitchFamily="34" charset="0"/>
              </a:defRPr>
            </a:lvl3pPr>
            <a:lvl4pPr marL="1600200" indent="-228600" defTabSz="774700">
              <a:defRPr>
                <a:solidFill>
                  <a:schemeClr val="tx1"/>
                </a:solidFill>
                <a:latin typeface="Arial" panose="020B0604020202020204" pitchFamily="34" charset="0"/>
              </a:defRPr>
            </a:lvl4pPr>
            <a:lvl5pPr marL="2057400" indent="-228600" defTabSz="774700">
              <a:defRPr>
                <a:solidFill>
                  <a:schemeClr val="tx1"/>
                </a:solidFill>
                <a:latin typeface="Arial" panose="020B0604020202020204" pitchFamily="34" charset="0"/>
              </a:defRPr>
            </a:lvl5pPr>
            <a:lvl6pPr marL="2514600" indent="-228600" defTabSz="774700" eaLnBrk="0" fontAlgn="base" hangingPunct="0">
              <a:spcBef>
                <a:spcPct val="0"/>
              </a:spcBef>
              <a:spcAft>
                <a:spcPct val="0"/>
              </a:spcAft>
              <a:defRPr>
                <a:solidFill>
                  <a:schemeClr val="tx1"/>
                </a:solidFill>
                <a:latin typeface="Arial" panose="020B0604020202020204" pitchFamily="34" charset="0"/>
              </a:defRPr>
            </a:lvl6pPr>
            <a:lvl7pPr marL="2971800" indent="-228600" defTabSz="774700" eaLnBrk="0" fontAlgn="base" hangingPunct="0">
              <a:spcBef>
                <a:spcPct val="0"/>
              </a:spcBef>
              <a:spcAft>
                <a:spcPct val="0"/>
              </a:spcAft>
              <a:defRPr>
                <a:solidFill>
                  <a:schemeClr val="tx1"/>
                </a:solidFill>
                <a:latin typeface="Arial" panose="020B0604020202020204" pitchFamily="34" charset="0"/>
              </a:defRPr>
            </a:lvl7pPr>
            <a:lvl8pPr marL="3429000" indent="-228600" defTabSz="774700" eaLnBrk="0" fontAlgn="base" hangingPunct="0">
              <a:spcBef>
                <a:spcPct val="0"/>
              </a:spcBef>
              <a:spcAft>
                <a:spcPct val="0"/>
              </a:spcAft>
              <a:defRPr>
                <a:solidFill>
                  <a:schemeClr val="tx1"/>
                </a:solidFill>
                <a:latin typeface="Arial" panose="020B0604020202020204" pitchFamily="34" charset="0"/>
              </a:defRPr>
            </a:lvl8pPr>
            <a:lvl9pPr marL="3886200" indent="-228600" defTabSz="774700" eaLnBrk="0" fontAlgn="base" hangingPunct="0">
              <a:spcBef>
                <a:spcPct val="0"/>
              </a:spcBef>
              <a:spcAft>
                <a:spcPct val="0"/>
              </a:spcAft>
              <a:defRPr>
                <a:solidFill>
                  <a:schemeClr val="tx1"/>
                </a:solidFill>
                <a:latin typeface="Arial" panose="020B0604020202020204" pitchFamily="34" charset="0"/>
              </a:defRPr>
            </a:lvl9pPr>
          </a:lstStyle>
          <a:p>
            <a:pPr algn="ctr">
              <a:buClr>
                <a:srgbClr val="FF0000"/>
              </a:buClr>
            </a:pPr>
            <a:r>
              <a:rPr lang="en-AU" altLang="ja-JP" sz="1400" b="1" dirty="0">
                <a:ea typeface="ＭＳ Ｐゴシック" pitchFamily="34" charset="-128"/>
                <a:cs typeface="Arial" charset="0"/>
              </a:rPr>
              <a:t>Macquarie Commodities Research</a:t>
            </a:r>
          </a:p>
          <a:p>
            <a:pPr lvl="0" algn="ctr" eaLnBrk="1" hangingPunct="1">
              <a:buClr>
                <a:srgbClr val="FF0000"/>
              </a:buClr>
              <a:buSzPct val="100000"/>
            </a:pPr>
            <a:r>
              <a:rPr lang="en-GB" altLang="ja-JP" sz="1400" b="1" dirty="0">
                <a:solidFill>
                  <a:srgbClr val="000000"/>
                </a:solidFill>
                <a:ea typeface="ＭＳ Ｐゴシック" pitchFamily="34" charset="-128"/>
                <a:cs typeface="Arial" charset="0"/>
              </a:rPr>
              <a:t>Macquarie Capital Securities (Singapore) Pte Ltd </a:t>
            </a:r>
          </a:p>
          <a:p>
            <a:pPr lvl="0" algn="ctr" eaLnBrk="1" hangingPunct="1">
              <a:buClr>
                <a:srgbClr val="FF0000"/>
              </a:buClr>
              <a:buSzPct val="100000"/>
            </a:pPr>
            <a:r>
              <a:rPr lang="en-GB" altLang="ja-JP" sz="1400" dirty="0">
                <a:solidFill>
                  <a:srgbClr val="000000"/>
                </a:solidFill>
                <a:ea typeface="ＭＳ Ｐゴシック" pitchFamily="34" charset="-128"/>
                <a:cs typeface="Arial" charset="0"/>
              </a:rPr>
              <a:t>10 Marina Boulevard, #17-01</a:t>
            </a:r>
          </a:p>
          <a:p>
            <a:pPr lvl="0" algn="ctr" eaLnBrk="1" hangingPunct="1">
              <a:buClr>
                <a:srgbClr val="FF0000"/>
              </a:buClr>
              <a:buSzPct val="100000"/>
            </a:pPr>
            <a:r>
              <a:rPr lang="en-GB" altLang="ja-JP" sz="1400" dirty="0">
                <a:solidFill>
                  <a:srgbClr val="000000"/>
                </a:solidFill>
                <a:ea typeface="ＭＳ Ｐゴシック" pitchFamily="34" charset="-128"/>
                <a:cs typeface="Arial" charset="0"/>
              </a:rPr>
              <a:t>Tower 2 MBFC, Singapore 018983</a:t>
            </a:r>
          </a:p>
          <a:p>
            <a:pPr lvl="0" algn="ctr" eaLnBrk="1" hangingPunct="1">
              <a:buClr>
                <a:srgbClr val="FF0000"/>
              </a:buClr>
              <a:buSzPct val="100000"/>
            </a:pPr>
            <a:endParaRPr lang="en-GB" altLang="ja-JP" sz="1400" dirty="0">
              <a:solidFill>
                <a:srgbClr val="000000"/>
              </a:solidFill>
              <a:ea typeface="ＭＳ Ｐゴシック" pitchFamily="34" charset="-128"/>
              <a:cs typeface="Arial" charset="0"/>
            </a:endParaRPr>
          </a:p>
          <a:p>
            <a:pPr algn="ctr">
              <a:lnSpc>
                <a:spcPct val="90000"/>
              </a:lnSpc>
              <a:buClr>
                <a:srgbClr val="FF0000"/>
              </a:buClr>
            </a:pPr>
            <a:r>
              <a:rPr lang="en-AU" altLang="ja-JP" sz="1400" dirty="0">
                <a:ea typeface="宋体" pitchFamily="2" charset="-122"/>
              </a:rPr>
              <a:t>Ian Roper</a:t>
            </a:r>
          </a:p>
          <a:p>
            <a:pPr algn="ctr">
              <a:lnSpc>
                <a:spcPct val="90000"/>
              </a:lnSpc>
              <a:buClr>
                <a:srgbClr val="FF0000"/>
              </a:buClr>
            </a:pPr>
            <a:r>
              <a:rPr lang="en-AU" altLang="ja-JP" sz="1400" dirty="0">
                <a:ea typeface="宋体" pitchFamily="2" charset="-122"/>
              </a:rPr>
              <a:t>+6566010698</a:t>
            </a:r>
          </a:p>
          <a:p>
            <a:pPr algn="ctr">
              <a:lnSpc>
                <a:spcPct val="90000"/>
              </a:lnSpc>
              <a:buClr>
                <a:srgbClr val="FF0000"/>
              </a:buClr>
            </a:pPr>
            <a:r>
              <a:rPr lang="en-AU" altLang="ja-JP" sz="1400" dirty="0">
                <a:ea typeface="宋体" pitchFamily="2" charset="-122"/>
              </a:rPr>
              <a:t>Ian.roper@macquarie.com</a:t>
            </a:r>
            <a:endParaRPr lang="en-AU" altLang="ja-JP" sz="1400" dirty="0">
              <a:ea typeface="ＭＳ Ｐゴシック" pitchFamily="34" charset="-128"/>
              <a:cs typeface="Arial" charset="0"/>
            </a:endParaRPr>
          </a:p>
          <a:p>
            <a:pPr algn="ctr">
              <a:buClr>
                <a:srgbClr val="FF0000"/>
              </a:buClr>
            </a:pPr>
            <a:r>
              <a:rPr lang="en-AU" altLang="ja-JP" sz="1400" smtClean="0">
                <a:ea typeface="ＭＳ Ｐゴシック" pitchFamily="34" charset="-128"/>
                <a:cs typeface="Arial" charset="0"/>
              </a:rPr>
              <a:t>May </a:t>
            </a:r>
            <a:r>
              <a:rPr lang="en-AU" altLang="ja-JP" sz="1400" dirty="0">
                <a:ea typeface="ＭＳ Ｐゴシック" pitchFamily="34" charset="-128"/>
                <a:cs typeface="Arial" charset="0"/>
              </a:rPr>
              <a:t>2017</a:t>
            </a:r>
          </a:p>
          <a:p>
            <a:pPr>
              <a:spcAft>
                <a:spcPct val="50000"/>
              </a:spcAft>
              <a:buClr>
                <a:srgbClr val="FF0000"/>
              </a:buClr>
              <a:buFont typeface="Wingdings" panose="05000000000000000000" pitchFamily="2" charset="2"/>
              <a:buNone/>
            </a:pPr>
            <a:endParaRPr lang="ja-JP" altLang="en-AU" sz="1400" dirty="0">
              <a:ea typeface="ＭＳ Ｐゴシック" panose="020B0600070205080204" pitchFamily="34" charset="-128"/>
              <a:cs typeface="Arial" panose="020B0604020202020204" pitchFamily="34" charset="0"/>
            </a:endParaRPr>
          </a:p>
        </p:txBody>
      </p:sp>
      <p:sp>
        <p:nvSpPr>
          <p:cNvPr id="5" name="Rectangle 4"/>
          <p:cNvSpPr>
            <a:spLocks noChangeArrowheads="1"/>
          </p:cNvSpPr>
          <p:nvPr/>
        </p:nvSpPr>
        <p:spPr bwMode="auto">
          <a:xfrm>
            <a:off x="336550" y="6151565"/>
            <a:ext cx="9234488" cy="314325"/>
          </a:xfrm>
          <a:prstGeom prst="rect">
            <a:avLst/>
          </a:prstGeom>
          <a:noFill/>
          <a:ln w="9525">
            <a:noFill/>
            <a:miter lim="800000"/>
            <a:headEnd/>
            <a:tailEnd/>
          </a:ln>
          <a:effectLst/>
        </p:spPr>
        <p:txBody>
          <a:bodyPr lIns="0" tIns="0" rIns="0" bIns="0"/>
          <a:lstStyle/>
          <a:p>
            <a:pPr>
              <a:spcAft>
                <a:spcPct val="50000"/>
              </a:spcAft>
              <a:buClr>
                <a:srgbClr val="FFB56D"/>
              </a:buClr>
              <a:buSzPct val="100000"/>
              <a:buFont typeface="Wingdings" panose="05000000000000000000" pitchFamily="2" charset="2"/>
              <a:buNone/>
              <a:defRPr/>
            </a:pPr>
            <a:r>
              <a:rPr lang="en-AU" altLang="ja-JP" sz="950" dirty="0">
                <a:ea typeface="ＭＳ Ｐゴシック" pitchFamily="34" charset="-128"/>
                <a:cs typeface="Arial" pitchFamily="34" charset="0"/>
              </a:rPr>
              <a:t>In preparing this research, we did not take into account the investment objectives, financial situation and particular needs of the reader. Before making an investment decision on the basis of this research, the reader needs to consider, with or without the assistance of an adviser, whether the advice is appropriate in light of their particular investment needs, objectives and financial circumstances.  Please see disclaimer on pages </a:t>
            </a:r>
            <a:r>
              <a:rPr lang="en-AU" altLang="ja-JP" sz="950" dirty="0" smtClean="0">
                <a:ea typeface="ＭＳ Ｐゴシック" pitchFamily="34" charset="-128"/>
                <a:cs typeface="Arial" pitchFamily="34" charset="0"/>
              </a:rPr>
              <a:t>13-15.</a:t>
            </a:r>
            <a:endParaRPr lang="en-AU" altLang="ja-JP" sz="950" dirty="0">
              <a:ea typeface="ＭＳ Ｐゴシック" pitchFamily="34" charset="-128"/>
              <a:cs typeface="Arial" pitchFamily="34" charset="0"/>
            </a:endParaRPr>
          </a:p>
        </p:txBody>
      </p:sp>
      <p:sp>
        <p:nvSpPr>
          <p:cNvPr id="6" name="Rectangle 7"/>
          <p:cNvSpPr>
            <a:spLocks noGrp="1" noChangeArrowheads="1"/>
          </p:cNvSpPr>
          <p:nvPr>
            <p:ph type="ctrTitle" sz="quarter"/>
          </p:nvPr>
        </p:nvSpPr>
        <p:spPr>
          <a:xfrm>
            <a:off x="443577" y="1923706"/>
            <a:ext cx="8886163" cy="954750"/>
          </a:xfrm>
        </p:spPr>
        <p:txBody>
          <a:bodyPr/>
          <a:lstStyle/>
          <a:p>
            <a:r>
              <a:rPr lang="en-US" altLang="ja-JP" dirty="0">
                <a:latin typeface="Arial" charset="0"/>
                <a:ea typeface="ＭＳ Ｐゴシック" pitchFamily="34" charset="-128"/>
                <a:cs typeface="Arial" charset="0"/>
              </a:rPr>
              <a:t>Commodities </a:t>
            </a:r>
            <a:r>
              <a:rPr lang="en-US" altLang="ja-JP" dirty="0" smtClean="0">
                <a:latin typeface="Arial" charset="0"/>
                <a:ea typeface="ＭＳ Ｐゴシック" pitchFamily="34" charset="-128"/>
                <a:cs typeface="Arial" charset="0"/>
              </a:rPr>
              <a:t>Outlook</a:t>
            </a:r>
            <a:br>
              <a:rPr lang="en-US" altLang="ja-JP" dirty="0" smtClean="0">
                <a:latin typeface="Arial" charset="0"/>
                <a:ea typeface="ＭＳ Ｐゴシック" pitchFamily="34" charset="-128"/>
                <a:cs typeface="Arial" charset="0"/>
              </a:rPr>
            </a:br>
            <a:r>
              <a:rPr lang="en-US" altLang="ja-JP" sz="2400" dirty="0">
                <a:solidFill>
                  <a:schemeClr val="bg1">
                    <a:lumMod val="50000"/>
                  </a:schemeClr>
                </a:solidFill>
                <a:latin typeface="Arial" charset="0"/>
                <a:ea typeface="ＭＳ Ｐゴシック" pitchFamily="34" charset="-128"/>
                <a:cs typeface="Arial" charset="0"/>
              </a:rPr>
              <a:t>China aluminium cuts in focus</a:t>
            </a:r>
            <a:endParaRPr lang="ja-JP" altLang="en-US" dirty="0" smtClean="0">
              <a:ea typeface="ＭＳ Ｐゴシック" panose="020B0600070205080204" pitchFamily="34" charset="-128"/>
            </a:endParaRPr>
          </a:p>
        </p:txBody>
      </p:sp>
    </p:spTree>
    <p:extLst>
      <p:ext uri="{BB962C8B-B14F-4D97-AF65-F5344CB8AC3E}">
        <p14:creationId xmlns:p14="http://schemas.microsoft.com/office/powerpoint/2010/main" val="13785168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Grp="1" noChangeArrowheads="1"/>
          </p:cNvSpPr>
          <p:nvPr>
            <p:ph type="title" idx="4294967295"/>
          </p:nvPr>
        </p:nvSpPr>
        <p:spPr>
          <a:xfrm>
            <a:off x="271560" y="929461"/>
            <a:ext cx="8985314" cy="1354692"/>
          </a:xfrm>
        </p:spPr>
        <p:txBody>
          <a:bodyPr/>
          <a:lstStyle/>
          <a:p>
            <a:r>
              <a:rPr lang="en-GB" sz="2800" dirty="0" smtClean="0"/>
              <a:t>Alumina </a:t>
            </a:r>
            <a:r>
              <a:rPr lang="en-GB" sz="2800" dirty="0"/>
              <a:t>– Supply is rising quickly in China but winter curtailment to come</a:t>
            </a:r>
          </a:p>
        </p:txBody>
      </p:sp>
      <p:sp>
        <p:nvSpPr>
          <p:cNvPr id="8" name="Text Box 3"/>
          <p:cNvSpPr txBox="1">
            <a:spLocks noChangeArrowheads="1"/>
          </p:cNvSpPr>
          <p:nvPr/>
        </p:nvSpPr>
        <p:spPr bwMode="auto">
          <a:xfrm>
            <a:off x="381572" y="6461608"/>
            <a:ext cx="4739746" cy="123825"/>
          </a:xfrm>
          <a:prstGeom prst="rect">
            <a:avLst/>
          </a:prstGeom>
          <a:noFill/>
          <a:ln w="12700">
            <a:noFill/>
            <a:miter lim="800000"/>
            <a:headEnd/>
            <a:tailEnd/>
          </a:ln>
        </p:spPr>
        <p:txBody>
          <a:bodyPr lIns="0" tIns="0" rIns="0" bIns="0">
            <a:spAutoFit/>
          </a:bodyPr>
          <a:lstStyle/>
          <a:p>
            <a:pPr defTabSz="774700" eaLnBrk="0" fontAlgn="base" hangingPunct="0">
              <a:spcBef>
                <a:spcPct val="50000"/>
              </a:spcBef>
              <a:spcAft>
                <a:spcPct val="50000"/>
              </a:spcAft>
              <a:buClr>
                <a:srgbClr val="996633"/>
              </a:buClr>
            </a:pPr>
            <a:r>
              <a:rPr lang="en-GB" sz="800" dirty="0">
                <a:solidFill>
                  <a:srgbClr val="000000"/>
                </a:solidFill>
                <a:latin typeface="Arial" charset="0"/>
              </a:rPr>
              <a:t>Source: NBS, ABS, CRU, IAI, Macquarie Research, May 2017</a:t>
            </a:r>
            <a:endParaRPr lang="en-AU" sz="800" dirty="0">
              <a:solidFill>
                <a:srgbClr val="000000"/>
              </a:solidFill>
              <a:latin typeface="Arial" charset="0"/>
            </a:endParaRPr>
          </a:p>
        </p:txBody>
      </p:sp>
      <p:pic>
        <p:nvPicPr>
          <p:cNvPr id="7" name="Pictur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4675" y="2551176"/>
            <a:ext cx="4886643" cy="3520368"/>
          </a:xfrm>
          <a:prstGeom prst="rect">
            <a:avLst/>
          </a:prstGeom>
          <a:noFill/>
          <a:ln>
            <a:noFill/>
          </a:ln>
        </p:spPr>
      </p:pic>
      <p:pic>
        <p:nvPicPr>
          <p:cNvPr id="9" name="Picture 8"/>
          <p:cNvPicPr>
            <a:picLocks noChangeAspect="1"/>
          </p:cNvPicPr>
          <p:nvPr/>
        </p:nvPicPr>
        <p:blipFill>
          <a:blip r:embed="rId3"/>
          <a:stretch>
            <a:fillRect/>
          </a:stretch>
        </p:blipFill>
        <p:spPr>
          <a:xfrm>
            <a:off x="5026973" y="2674217"/>
            <a:ext cx="4687649" cy="3274286"/>
          </a:xfrm>
          <a:prstGeom prst="rect">
            <a:avLst/>
          </a:prstGeom>
        </p:spPr>
      </p:pic>
      <p:sp>
        <p:nvSpPr>
          <p:cNvPr id="11" name="Footer Placeholder 4"/>
          <p:cNvSpPr>
            <a:spLocks noGrp="1"/>
          </p:cNvSpPr>
          <p:nvPr>
            <p:ph type="ftr" sz="quarter" idx="11"/>
          </p:nvPr>
        </p:nvSpPr>
        <p:spPr>
          <a:xfrm>
            <a:off x="0" y="6605590"/>
            <a:ext cx="9906000" cy="231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a:solidFill>
                  <a:schemeClr val="tx1"/>
                </a:solidFill>
                <a:latin typeface="Arial" panose="020B0604020202020204" pitchFamily="34" charset="0"/>
              </a:defRPr>
            </a:lvl1pPr>
            <a:lvl2pPr marL="742950" indent="-285750" defTabSz="762000">
              <a:defRPr>
                <a:solidFill>
                  <a:schemeClr val="tx1"/>
                </a:solidFill>
                <a:latin typeface="Arial" panose="020B0604020202020204" pitchFamily="34" charset="0"/>
              </a:defRPr>
            </a:lvl2pPr>
            <a:lvl3pPr marL="1143000" indent="-228600" defTabSz="762000">
              <a:defRPr>
                <a:solidFill>
                  <a:schemeClr val="tx1"/>
                </a:solidFill>
                <a:latin typeface="Arial" panose="020B0604020202020204" pitchFamily="34" charset="0"/>
              </a:defRPr>
            </a:lvl3pPr>
            <a:lvl4pPr marL="1600200" indent="-228600" defTabSz="762000">
              <a:defRPr>
                <a:solidFill>
                  <a:schemeClr val="tx1"/>
                </a:solidFill>
                <a:latin typeface="Arial" panose="020B0604020202020204" pitchFamily="34" charset="0"/>
              </a:defRPr>
            </a:lvl4pPr>
            <a:lvl5pPr marL="2057400" indent="-228600" defTabSz="762000">
              <a:defRPr>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a:solidFill>
                  <a:schemeClr val="tx1"/>
                </a:solidFill>
                <a:latin typeface="Arial" panose="020B0604020202020204" pitchFamily="34" charset="0"/>
              </a:defRPr>
            </a:lvl9pPr>
          </a:lstStyle>
          <a:p>
            <a:r>
              <a:rPr lang="en-AU" altLang="ja-JP" dirty="0" smtClean="0">
                <a:solidFill>
                  <a:srgbClr val="000000"/>
                </a:solidFill>
              </a:rPr>
              <a:t>Page 10</a:t>
            </a:r>
          </a:p>
        </p:txBody>
      </p:sp>
    </p:spTree>
    <p:extLst>
      <p:ext uri="{BB962C8B-B14F-4D97-AF65-F5344CB8AC3E}">
        <p14:creationId xmlns:p14="http://schemas.microsoft.com/office/powerpoint/2010/main" val="21973096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Grp="1" noChangeArrowheads="1"/>
          </p:cNvSpPr>
          <p:nvPr>
            <p:ph type="title" idx="4294967295"/>
          </p:nvPr>
        </p:nvSpPr>
        <p:spPr>
          <a:xfrm>
            <a:off x="336331" y="1300498"/>
            <a:ext cx="9207062" cy="843609"/>
          </a:xfrm>
        </p:spPr>
        <p:txBody>
          <a:bodyPr/>
          <a:lstStyle/>
          <a:p>
            <a:r>
              <a:rPr lang="en-GB" sz="2800" dirty="0"/>
              <a:t>Alumina – still a deficit for this year but smaller than previous modelled </a:t>
            </a:r>
          </a:p>
        </p:txBody>
      </p:sp>
      <p:sp>
        <p:nvSpPr>
          <p:cNvPr id="148488" name="Rectangle 9"/>
          <p:cNvSpPr>
            <a:spLocks noChangeArrowheads="1"/>
          </p:cNvSpPr>
          <p:nvPr/>
        </p:nvSpPr>
        <p:spPr bwMode="auto">
          <a:xfrm>
            <a:off x="448866" y="2146968"/>
            <a:ext cx="9310771" cy="499696"/>
          </a:xfrm>
          <a:prstGeom prst="rect">
            <a:avLst/>
          </a:prstGeom>
          <a:noFill/>
          <a:ln w="9525">
            <a:noFill/>
            <a:miter lim="800000"/>
            <a:headEnd/>
            <a:tailEnd/>
          </a:ln>
        </p:spPr>
        <p:txBody>
          <a:bodyPr lIns="0" tIns="0" rIns="0" bIns="0"/>
          <a:lstStyle/>
          <a:p>
            <a:pPr marL="266707" indent="-266707" eaLnBrk="0" fontAlgn="base" hangingPunct="0">
              <a:spcBef>
                <a:spcPct val="0"/>
              </a:spcBef>
              <a:spcAft>
                <a:spcPct val="50000"/>
              </a:spcAft>
              <a:buClr>
                <a:srgbClr val="FF0000"/>
              </a:buClr>
              <a:buFont typeface="Wingdings" pitchFamily="2" charset="2"/>
              <a:buChar char="è"/>
            </a:pPr>
            <a:r>
              <a:rPr lang="en-AU" sz="1600" dirty="0">
                <a:solidFill>
                  <a:srgbClr val="000000"/>
                </a:solidFill>
                <a:latin typeface="Arial" charset="0"/>
              </a:rPr>
              <a:t>The alumina market remains one of the few for which we are seeing ex-China capacity additions still planned. </a:t>
            </a:r>
          </a:p>
          <a:p>
            <a:pPr marL="266707" indent="-266707" eaLnBrk="0" fontAlgn="base" hangingPunct="0">
              <a:spcBef>
                <a:spcPct val="0"/>
              </a:spcBef>
              <a:spcAft>
                <a:spcPct val="50000"/>
              </a:spcAft>
              <a:buClr>
                <a:srgbClr val="FF0000"/>
              </a:buClr>
              <a:buFont typeface="Wingdings" pitchFamily="2" charset="2"/>
              <a:buChar char="è"/>
            </a:pPr>
            <a:r>
              <a:rPr lang="en-AU" sz="1600" dirty="0">
                <a:solidFill>
                  <a:srgbClr val="000000"/>
                </a:solidFill>
                <a:latin typeface="Arial" charset="0"/>
              </a:rPr>
              <a:t>However, for this year and next the ex-China surplus we have become accustomed to in alumina is much smaller following US alumina closures and ex-China aluminium growth. </a:t>
            </a:r>
            <a:endParaRPr lang="en-GB" sz="1600" dirty="0">
              <a:solidFill>
                <a:srgbClr val="000000"/>
              </a:solidFill>
              <a:latin typeface="Arial" charset="0"/>
            </a:endParaRPr>
          </a:p>
        </p:txBody>
      </p:sp>
      <p:sp>
        <p:nvSpPr>
          <p:cNvPr id="8" name="Text Box 3"/>
          <p:cNvSpPr txBox="1">
            <a:spLocks noChangeArrowheads="1"/>
          </p:cNvSpPr>
          <p:nvPr/>
        </p:nvSpPr>
        <p:spPr bwMode="auto">
          <a:xfrm>
            <a:off x="336331" y="6543677"/>
            <a:ext cx="4739746" cy="123825"/>
          </a:xfrm>
          <a:prstGeom prst="rect">
            <a:avLst/>
          </a:prstGeom>
          <a:noFill/>
          <a:ln w="12700">
            <a:noFill/>
            <a:miter lim="800000"/>
            <a:headEnd/>
            <a:tailEnd/>
          </a:ln>
        </p:spPr>
        <p:txBody>
          <a:bodyPr lIns="0" tIns="0" rIns="0" bIns="0">
            <a:spAutoFit/>
          </a:bodyPr>
          <a:lstStyle/>
          <a:p>
            <a:pPr defTabSz="774700" eaLnBrk="0" fontAlgn="base" hangingPunct="0">
              <a:spcBef>
                <a:spcPct val="50000"/>
              </a:spcBef>
              <a:spcAft>
                <a:spcPct val="50000"/>
              </a:spcAft>
              <a:buClr>
                <a:srgbClr val="996633"/>
              </a:buClr>
            </a:pPr>
            <a:r>
              <a:rPr lang="en-GB" sz="800" dirty="0">
                <a:solidFill>
                  <a:srgbClr val="000000"/>
                </a:solidFill>
                <a:latin typeface="Arial" charset="0"/>
              </a:rPr>
              <a:t>Source: CRU, IAI, Macquarie Research, May 2017</a:t>
            </a:r>
            <a:endParaRPr lang="en-AU" sz="800" dirty="0">
              <a:solidFill>
                <a:srgbClr val="000000"/>
              </a:solidFill>
              <a:latin typeface="Arial" charset="0"/>
            </a:endParaRPr>
          </a:p>
        </p:txBody>
      </p:sp>
      <p:pic>
        <p:nvPicPr>
          <p:cNvPr id="9" name="Picture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8866" y="3366855"/>
            <a:ext cx="3949700" cy="2857500"/>
          </a:xfrm>
          <a:prstGeom prst="rect">
            <a:avLst/>
          </a:prstGeom>
          <a:noFill/>
          <a:ln>
            <a:noFill/>
          </a:ln>
        </p:spPr>
      </p:pic>
      <p:pic>
        <p:nvPicPr>
          <p:cNvPr id="11" name="Picture 2"/>
          <p:cNvPicPr>
            <a:picLocks noChangeAspect="1" noChangeArrowheads="1"/>
          </p:cNvPicPr>
          <p:nvPr/>
        </p:nvPicPr>
        <p:blipFill>
          <a:blip r:embed="rId3" cstate="print"/>
          <a:srcRect/>
          <a:stretch>
            <a:fillRect/>
          </a:stretch>
        </p:blipFill>
        <p:spPr bwMode="auto">
          <a:xfrm>
            <a:off x="5369267" y="3366415"/>
            <a:ext cx="3882464" cy="2984500"/>
          </a:xfrm>
          <a:prstGeom prst="rect">
            <a:avLst/>
          </a:prstGeom>
          <a:noFill/>
          <a:ln w="9525">
            <a:noFill/>
            <a:miter lim="800000"/>
            <a:headEnd/>
            <a:tailEnd/>
          </a:ln>
          <a:effectLst/>
        </p:spPr>
      </p:pic>
      <p:sp>
        <p:nvSpPr>
          <p:cNvPr id="12" name="Footer Placeholder 4"/>
          <p:cNvSpPr>
            <a:spLocks noGrp="1"/>
          </p:cNvSpPr>
          <p:nvPr>
            <p:ph type="ftr" sz="quarter" idx="11"/>
          </p:nvPr>
        </p:nvSpPr>
        <p:spPr>
          <a:xfrm>
            <a:off x="0" y="6605590"/>
            <a:ext cx="9906000" cy="231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a:solidFill>
                  <a:schemeClr val="tx1"/>
                </a:solidFill>
                <a:latin typeface="Arial" panose="020B0604020202020204" pitchFamily="34" charset="0"/>
              </a:defRPr>
            </a:lvl1pPr>
            <a:lvl2pPr marL="742950" indent="-285750" defTabSz="762000">
              <a:defRPr>
                <a:solidFill>
                  <a:schemeClr val="tx1"/>
                </a:solidFill>
                <a:latin typeface="Arial" panose="020B0604020202020204" pitchFamily="34" charset="0"/>
              </a:defRPr>
            </a:lvl2pPr>
            <a:lvl3pPr marL="1143000" indent="-228600" defTabSz="762000">
              <a:defRPr>
                <a:solidFill>
                  <a:schemeClr val="tx1"/>
                </a:solidFill>
                <a:latin typeface="Arial" panose="020B0604020202020204" pitchFamily="34" charset="0"/>
              </a:defRPr>
            </a:lvl3pPr>
            <a:lvl4pPr marL="1600200" indent="-228600" defTabSz="762000">
              <a:defRPr>
                <a:solidFill>
                  <a:schemeClr val="tx1"/>
                </a:solidFill>
                <a:latin typeface="Arial" panose="020B0604020202020204" pitchFamily="34" charset="0"/>
              </a:defRPr>
            </a:lvl4pPr>
            <a:lvl5pPr marL="2057400" indent="-228600" defTabSz="762000">
              <a:defRPr>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a:solidFill>
                  <a:schemeClr val="tx1"/>
                </a:solidFill>
                <a:latin typeface="Arial" panose="020B0604020202020204" pitchFamily="34" charset="0"/>
              </a:defRPr>
            </a:lvl9pPr>
          </a:lstStyle>
          <a:p>
            <a:r>
              <a:rPr lang="en-AU" altLang="ja-JP" dirty="0" smtClean="0">
                <a:solidFill>
                  <a:srgbClr val="000000"/>
                </a:solidFill>
              </a:rPr>
              <a:t>Page 11</a:t>
            </a:r>
          </a:p>
        </p:txBody>
      </p:sp>
    </p:spTree>
    <p:extLst>
      <p:ext uri="{BB962C8B-B14F-4D97-AF65-F5344CB8AC3E}">
        <p14:creationId xmlns:p14="http://schemas.microsoft.com/office/powerpoint/2010/main" val="3193276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Grp="1" noChangeArrowheads="1"/>
          </p:cNvSpPr>
          <p:nvPr>
            <p:ph type="title" idx="4294967295"/>
          </p:nvPr>
        </p:nvSpPr>
        <p:spPr>
          <a:xfrm>
            <a:off x="322210" y="1215768"/>
            <a:ext cx="9583790" cy="523862"/>
          </a:xfrm>
        </p:spPr>
        <p:txBody>
          <a:bodyPr/>
          <a:lstStyle/>
          <a:p>
            <a:r>
              <a:rPr lang="en-GB" sz="2800" dirty="0"/>
              <a:t>Bauxite – supply shifts, price sticks</a:t>
            </a:r>
          </a:p>
        </p:txBody>
      </p:sp>
      <p:sp>
        <p:nvSpPr>
          <p:cNvPr id="148488" name="Rectangle 9"/>
          <p:cNvSpPr>
            <a:spLocks noChangeArrowheads="1"/>
          </p:cNvSpPr>
          <p:nvPr/>
        </p:nvSpPr>
        <p:spPr bwMode="auto">
          <a:xfrm>
            <a:off x="448866" y="1962586"/>
            <a:ext cx="9310771" cy="499696"/>
          </a:xfrm>
          <a:prstGeom prst="rect">
            <a:avLst/>
          </a:prstGeom>
          <a:noFill/>
          <a:ln w="9525">
            <a:noFill/>
            <a:miter lim="800000"/>
            <a:headEnd/>
            <a:tailEnd/>
          </a:ln>
        </p:spPr>
        <p:txBody>
          <a:bodyPr lIns="0" tIns="0" rIns="0" bIns="0"/>
          <a:lstStyle/>
          <a:p>
            <a:pPr marL="266707" indent="-266707" eaLnBrk="0" fontAlgn="base" hangingPunct="0">
              <a:spcBef>
                <a:spcPct val="0"/>
              </a:spcBef>
              <a:spcAft>
                <a:spcPct val="50000"/>
              </a:spcAft>
              <a:buClr>
                <a:srgbClr val="FF0000"/>
              </a:buClr>
              <a:buFont typeface="Wingdings" pitchFamily="2" charset="2"/>
              <a:buChar char="è"/>
            </a:pPr>
            <a:r>
              <a:rPr lang="en-AU" sz="1600" dirty="0">
                <a:solidFill>
                  <a:srgbClr val="000000"/>
                </a:solidFill>
                <a:latin typeface="Arial" charset="0"/>
              </a:rPr>
              <a:t>Despite the ongoing shifts in the supply side, pricing remains dull.</a:t>
            </a:r>
          </a:p>
          <a:p>
            <a:pPr marL="266707" indent="-266707" eaLnBrk="0" fontAlgn="base" hangingPunct="0">
              <a:spcBef>
                <a:spcPct val="0"/>
              </a:spcBef>
              <a:spcAft>
                <a:spcPct val="50000"/>
              </a:spcAft>
              <a:buClr>
                <a:srgbClr val="FF0000"/>
              </a:buClr>
              <a:buFont typeface="Wingdings" pitchFamily="2" charset="2"/>
              <a:buChar char="è"/>
            </a:pPr>
            <a:r>
              <a:rPr lang="en-AU" sz="1600" dirty="0">
                <a:solidFill>
                  <a:srgbClr val="000000"/>
                </a:solidFill>
                <a:latin typeface="Arial" charset="0"/>
              </a:rPr>
              <a:t>While decent growth in traded volumes is likely over the coming years, this seems set to be driven by excess supply growth more than anything else.  </a:t>
            </a:r>
            <a:endParaRPr lang="en-GB" sz="1600" dirty="0">
              <a:solidFill>
                <a:srgbClr val="000000"/>
              </a:solidFill>
              <a:latin typeface="Arial" charset="0"/>
            </a:endParaRPr>
          </a:p>
        </p:txBody>
      </p:sp>
      <p:sp>
        <p:nvSpPr>
          <p:cNvPr id="8" name="Text Box 3"/>
          <p:cNvSpPr txBox="1">
            <a:spLocks noChangeArrowheads="1"/>
          </p:cNvSpPr>
          <p:nvPr/>
        </p:nvSpPr>
        <p:spPr bwMode="auto">
          <a:xfrm>
            <a:off x="322210" y="6543675"/>
            <a:ext cx="4739746" cy="123825"/>
          </a:xfrm>
          <a:prstGeom prst="rect">
            <a:avLst/>
          </a:prstGeom>
          <a:noFill/>
          <a:ln w="12700">
            <a:noFill/>
            <a:miter lim="800000"/>
            <a:headEnd/>
            <a:tailEnd/>
          </a:ln>
        </p:spPr>
        <p:txBody>
          <a:bodyPr lIns="0" tIns="0" rIns="0" bIns="0">
            <a:spAutoFit/>
          </a:bodyPr>
          <a:lstStyle/>
          <a:p>
            <a:pPr defTabSz="774700" eaLnBrk="0" fontAlgn="base" hangingPunct="0">
              <a:spcBef>
                <a:spcPct val="50000"/>
              </a:spcBef>
              <a:spcAft>
                <a:spcPct val="50000"/>
              </a:spcAft>
              <a:buClr>
                <a:srgbClr val="996633"/>
              </a:buClr>
            </a:pPr>
            <a:r>
              <a:rPr lang="en-GB" sz="800" dirty="0">
                <a:solidFill>
                  <a:srgbClr val="000000"/>
                </a:solidFill>
                <a:latin typeface="Arial" charset="0"/>
              </a:rPr>
              <a:t>Source: CRU, IAI, Macquarie Research, May 2017</a:t>
            </a:r>
            <a:endParaRPr lang="en-AU" sz="800" dirty="0">
              <a:solidFill>
                <a:srgbClr val="000000"/>
              </a:solidFill>
              <a:latin typeface="Arial" charset="0"/>
            </a:endParaRPr>
          </a:p>
        </p:txBody>
      </p:sp>
      <p:pic>
        <p:nvPicPr>
          <p:cNvPr id="2" name="Picture 1"/>
          <p:cNvPicPr>
            <a:picLocks noChangeAspect="1"/>
          </p:cNvPicPr>
          <p:nvPr/>
        </p:nvPicPr>
        <p:blipFill>
          <a:blip r:embed="rId2" cstate="print"/>
          <a:stretch>
            <a:fillRect/>
          </a:stretch>
        </p:blipFill>
        <p:spPr>
          <a:xfrm>
            <a:off x="161107" y="3234805"/>
            <a:ext cx="4263043" cy="3057501"/>
          </a:xfrm>
          <a:prstGeom prst="rect">
            <a:avLst/>
          </a:prstGeom>
        </p:spPr>
      </p:pic>
      <p:pic>
        <p:nvPicPr>
          <p:cNvPr id="5" name="Picture 4"/>
          <p:cNvPicPr>
            <a:picLocks noChangeAspect="1"/>
          </p:cNvPicPr>
          <p:nvPr/>
        </p:nvPicPr>
        <p:blipFill>
          <a:blip r:embed="rId3" cstate="print"/>
          <a:stretch>
            <a:fillRect/>
          </a:stretch>
        </p:blipFill>
        <p:spPr>
          <a:xfrm>
            <a:off x="4900851" y="3209100"/>
            <a:ext cx="4461290" cy="3083204"/>
          </a:xfrm>
          <a:prstGeom prst="rect">
            <a:avLst/>
          </a:prstGeom>
        </p:spPr>
      </p:pic>
      <p:sp>
        <p:nvSpPr>
          <p:cNvPr id="9" name="Footer Placeholder 4"/>
          <p:cNvSpPr>
            <a:spLocks noGrp="1"/>
          </p:cNvSpPr>
          <p:nvPr>
            <p:ph type="ftr" sz="quarter" idx="11"/>
          </p:nvPr>
        </p:nvSpPr>
        <p:spPr>
          <a:xfrm>
            <a:off x="0" y="6605590"/>
            <a:ext cx="9906000" cy="231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a:solidFill>
                  <a:schemeClr val="tx1"/>
                </a:solidFill>
                <a:latin typeface="Arial" panose="020B0604020202020204" pitchFamily="34" charset="0"/>
              </a:defRPr>
            </a:lvl1pPr>
            <a:lvl2pPr marL="742950" indent="-285750" defTabSz="762000">
              <a:defRPr>
                <a:solidFill>
                  <a:schemeClr val="tx1"/>
                </a:solidFill>
                <a:latin typeface="Arial" panose="020B0604020202020204" pitchFamily="34" charset="0"/>
              </a:defRPr>
            </a:lvl2pPr>
            <a:lvl3pPr marL="1143000" indent="-228600" defTabSz="762000">
              <a:defRPr>
                <a:solidFill>
                  <a:schemeClr val="tx1"/>
                </a:solidFill>
                <a:latin typeface="Arial" panose="020B0604020202020204" pitchFamily="34" charset="0"/>
              </a:defRPr>
            </a:lvl3pPr>
            <a:lvl4pPr marL="1600200" indent="-228600" defTabSz="762000">
              <a:defRPr>
                <a:solidFill>
                  <a:schemeClr val="tx1"/>
                </a:solidFill>
                <a:latin typeface="Arial" panose="020B0604020202020204" pitchFamily="34" charset="0"/>
              </a:defRPr>
            </a:lvl4pPr>
            <a:lvl5pPr marL="2057400" indent="-228600" defTabSz="762000">
              <a:defRPr>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a:solidFill>
                  <a:schemeClr val="tx1"/>
                </a:solidFill>
                <a:latin typeface="Arial" panose="020B0604020202020204" pitchFamily="34" charset="0"/>
              </a:defRPr>
            </a:lvl9pPr>
          </a:lstStyle>
          <a:p>
            <a:r>
              <a:rPr lang="en-AU" altLang="ja-JP" dirty="0" smtClean="0">
                <a:solidFill>
                  <a:srgbClr val="000000"/>
                </a:solidFill>
              </a:rPr>
              <a:t>Page 12</a:t>
            </a:r>
          </a:p>
        </p:txBody>
      </p:sp>
    </p:spTree>
    <p:extLst>
      <p:ext uri="{BB962C8B-B14F-4D97-AF65-F5344CB8AC3E}">
        <p14:creationId xmlns:p14="http://schemas.microsoft.com/office/powerpoint/2010/main" val="27940829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540"/>
          <p:cNvSpPr txBox="1">
            <a:spLocks noChangeArrowheads="1"/>
          </p:cNvSpPr>
          <p:nvPr/>
        </p:nvSpPr>
        <p:spPr bwMode="auto">
          <a:xfrm>
            <a:off x="407988" y="5616575"/>
            <a:ext cx="9104312" cy="91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75600" tIns="75600" rIns="75600" bIns="75600">
            <a:spAutoFit/>
          </a:bodyPr>
          <a:lstStyle>
            <a:lvl1pPr>
              <a:defRPr>
                <a:solidFill>
                  <a:schemeClr val="accent2"/>
                </a:solidFill>
                <a:latin typeface="Arial" panose="020B0604020202020204" pitchFamily="34" charset="0"/>
              </a:defRPr>
            </a:lvl1pPr>
            <a:lvl2pPr marL="742950" indent="-285750">
              <a:defRPr>
                <a:solidFill>
                  <a:schemeClr val="accent2"/>
                </a:solidFill>
                <a:latin typeface="Arial" panose="020B0604020202020204" pitchFamily="34" charset="0"/>
              </a:defRPr>
            </a:lvl2pPr>
            <a:lvl3pPr marL="1143000" indent="-228600">
              <a:defRPr>
                <a:solidFill>
                  <a:schemeClr val="accent2"/>
                </a:solidFill>
                <a:latin typeface="Arial" panose="020B0604020202020204" pitchFamily="34" charset="0"/>
              </a:defRPr>
            </a:lvl3pPr>
            <a:lvl4pPr marL="1600200" indent="-228600">
              <a:defRPr>
                <a:solidFill>
                  <a:schemeClr val="accent2"/>
                </a:solidFill>
                <a:latin typeface="Arial" panose="020B0604020202020204" pitchFamily="34" charset="0"/>
              </a:defRPr>
            </a:lvl4pPr>
            <a:lvl5pPr marL="2057400" indent="-22860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algn="l">
              <a:spcAft>
                <a:spcPct val="50000"/>
              </a:spcAft>
              <a:buClr>
                <a:srgbClr val="996633"/>
              </a:buClr>
              <a:buFont typeface="Wingdings" panose="05000000000000000000" pitchFamily="2" charset="2"/>
              <a:buNone/>
            </a:pPr>
            <a:r>
              <a:rPr lang="en-US" altLang="en-US" sz="900" b="1">
                <a:solidFill>
                  <a:schemeClr val="tx1"/>
                </a:solidFill>
                <a:cs typeface="Arial" panose="020B0604020202020204" pitchFamily="34" charset="0"/>
              </a:rPr>
              <a:t>Recommendation proportions – </a:t>
            </a:r>
            <a:r>
              <a:rPr lang="en-US" altLang="en-US" sz="900" b="1">
                <a:solidFill>
                  <a:schemeClr val="tx1"/>
                </a:solidFill>
              </a:rPr>
              <a:t>For quarter ending 31 March 2017</a:t>
            </a:r>
            <a:endParaRPr lang="en-US" altLang="en-US" sz="900" b="1">
              <a:solidFill>
                <a:schemeClr val="tx1"/>
              </a:solidFill>
              <a:cs typeface="Arial" panose="020B0604020202020204" pitchFamily="34" charset="0"/>
            </a:endParaRPr>
          </a:p>
          <a:p>
            <a:pPr algn="l">
              <a:spcAft>
                <a:spcPct val="50000"/>
              </a:spcAft>
              <a:buClr>
                <a:srgbClr val="996633"/>
              </a:buClr>
              <a:buFont typeface="Wingdings" panose="05000000000000000000" pitchFamily="2" charset="2"/>
              <a:buNone/>
            </a:pPr>
            <a:endParaRPr lang="en-US" altLang="en-US" sz="900">
              <a:solidFill>
                <a:schemeClr val="tx1"/>
              </a:solidFill>
              <a:cs typeface="Arial" panose="020B0604020202020204" pitchFamily="34" charset="0"/>
            </a:endParaRPr>
          </a:p>
          <a:p>
            <a:pPr algn="l">
              <a:spcAft>
                <a:spcPct val="50000"/>
              </a:spcAft>
              <a:buClr>
                <a:srgbClr val="996633"/>
              </a:buClr>
              <a:buFont typeface="Wingdings" panose="05000000000000000000" pitchFamily="2" charset="2"/>
              <a:buNone/>
            </a:pPr>
            <a:endParaRPr lang="en-US" altLang="en-US" sz="900" b="1">
              <a:solidFill>
                <a:schemeClr val="tx1"/>
              </a:solidFill>
              <a:cs typeface="Arial" panose="020B0604020202020204" pitchFamily="34" charset="0"/>
            </a:endParaRPr>
          </a:p>
          <a:p>
            <a:pPr algn="l">
              <a:spcAft>
                <a:spcPct val="50000"/>
              </a:spcAft>
              <a:buClr>
                <a:srgbClr val="996633"/>
              </a:buClr>
              <a:buFont typeface="Wingdings" panose="05000000000000000000" pitchFamily="2" charset="2"/>
              <a:buNone/>
            </a:pPr>
            <a:endParaRPr lang="en-US" altLang="en-US" sz="900">
              <a:solidFill>
                <a:schemeClr val="tx1"/>
              </a:solidFill>
              <a:cs typeface="Arial" panose="020B0604020202020204" pitchFamily="34" charset="0"/>
            </a:endParaRPr>
          </a:p>
        </p:txBody>
      </p:sp>
      <p:graphicFrame>
        <p:nvGraphicFramePr>
          <p:cNvPr id="7" name="Group 81"/>
          <p:cNvGraphicFramePr>
            <a:graphicFrameLocks noGrp="1"/>
          </p:cNvGraphicFramePr>
          <p:nvPr/>
        </p:nvGraphicFramePr>
        <p:xfrm>
          <a:off x="388938" y="5802313"/>
          <a:ext cx="8618537" cy="635000"/>
        </p:xfrm>
        <a:graphic>
          <a:graphicData uri="http://schemas.openxmlformats.org/drawingml/2006/table">
            <a:tbl>
              <a:tblPr/>
              <a:tblGrid>
                <a:gridCol w="843028"/>
                <a:gridCol w="578123"/>
                <a:gridCol w="591452"/>
                <a:gridCol w="603114"/>
                <a:gridCol w="566462"/>
                <a:gridCol w="591451"/>
                <a:gridCol w="513146"/>
                <a:gridCol w="4331761"/>
              </a:tblGrid>
              <a:tr h="198619">
                <a:tc>
                  <a:txBody>
                    <a:bodyPr/>
                    <a:lstStyle/>
                    <a:p>
                      <a:pPr>
                        <a:lnSpc>
                          <a:spcPct val="115000"/>
                        </a:lnSpc>
                      </a:pPr>
                      <a:endParaRPr lang="en-PH" sz="1100" dirty="0">
                        <a:latin typeface="Calibri"/>
                        <a:ea typeface="Times New Roman"/>
                      </a:endParaRPr>
                    </a:p>
                  </a:txBody>
                  <a:tcPr marL="5715" marR="5715" marT="5718" marB="0" anchor="b">
                    <a:lnL>
                      <a:noFill/>
                    </a:lnL>
                    <a:lnR>
                      <a:noFill/>
                    </a:lnR>
                    <a:lnT>
                      <a:noFill/>
                    </a:lnT>
                    <a:lnB>
                      <a:noFill/>
                    </a:lnB>
                    <a:lnTlToBr>
                      <a:noFill/>
                    </a:lnTlToBr>
                    <a:lnBlToTr>
                      <a:noFill/>
                    </a:lnBlToTr>
                    <a:noFill/>
                  </a:tcPr>
                </a:tc>
                <a:tc>
                  <a:txBody>
                    <a:bodyPr/>
                    <a:lstStyle/>
                    <a:p>
                      <a:pPr marL="0" marR="0" algn="ctr" fontAlgn="b">
                        <a:lnSpc>
                          <a:spcPts val="1175"/>
                        </a:lnSpc>
                        <a:spcBef>
                          <a:spcPts val="0"/>
                        </a:spcBef>
                        <a:spcAft>
                          <a:spcPts val="0"/>
                        </a:spcAft>
                      </a:pPr>
                      <a:r>
                        <a:rPr lang="en-PH" sz="800" b="1" kern="1200" dirty="0">
                          <a:solidFill>
                            <a:srgbClr val="000000"/>
                          </a:solidFill>
                          <a:latin typeface="Arial"/>
                          <a:ea typeface="Times New Roman"/>
                        </a:rPr>
                        <a:t>AU/NZ </a:t>
                      </a:r>
                      <a:endParaRPr lang="en-PH" sz="1100" dirty="0">
                        <a:latin typeface="Calibri"/>
                        <a:ea typeface="Times New Roman"/>
                      </a:endParaRPr>
                    </a:p>
                  </a:txBody>
                  <a:tcPr marL="5715" marR="5715" marT="5718" marB="0" anchor="b">
                    <a:lnL>
                      <a:noFill/>
                    </a:lnL>
                    <a:lnR>
                      <a:noFill/>
                    </a:lnR>
                    <a:lnT>
                      <a:noFill/>
                    </a:lnT>
                    <a:lnB>
                      <a:noFill/>
                    </a:lnB>
                    <a:lnTlToBr>
                      <a:noFill/>
                    </a:lnTlToBr>
                    <a:lnBlToTr>
                      <a:noFill/>
                    </a:lnBlToTr>
                    <a:noFill/>
                  </a:tcPr>
                </a:tc>
                <a:tc>
                  <a:txBody>
                    <a:bodyPr/>
                    <a:lstStyle/>
                    <a:p>
                      <a:pPr marL="0" marR="0" algn="ctr" fontAlgn="b">
                        <a:lnSpc>
                          <a:spcPts val="1175"/>
                        </a:lnSpc>
                        <a:spcBef>
                          <a:spcPts val="0"/>
                        </a:spcBef>
                        <a:spcAft>
                          <a:spcPts val="0"/>
                        </a:spcAft>
                      </a:pPr>
                      <a:r>
                        <a:rPr lang="en-PH" sz="800" b="1" kern="1200" dirty="0">
                          <a:solidFill>
                            <a:srgbClr val="000000"/>
                          </a:solidFill>
                          <a:latin typeface="Arial"/>
                          <a:ea typeface="Times New Roman"/>
                        </a:rPr>
                        <a:t>Asia </a:t>
                      </a:r>
                      <a:endParaRPr lang="en-PH" sz="1100" dirty="0">
                        <a:latin typeface="Calibri"/>
                        <a:ea typeface="Times New Roman"/>
                      </a:endParaRPr>
                    </a:p>
                  </a:txBody>
                  <a:tcPr marL="5715" marR="5715" marT="5718" marB="0" anchor="b">
                    <a:lnL>
                      <a:noFill/>
                    </a:lnL>
                    <a:lnR>
                      <a:noFill/>
                    </a:lnR>
                    <a:lnT>
                      <a:noFill/>
                    </a:lnT>
                    <a:lnB>
                      <a:noFill/>
                    </a:lnB>
                    <a:lnTlToBr>
                      <a:noFill/>
                    </a:lnTlToBr>
                    <a:lnBlToTr>
                      <a:noFill/>
                    </a:lnBlToTr>
                    <a:noFill/>
                  </a:tcPr>
                </a:tc>
                <a:tc>
                  <a:txBody>
                    <a:bodyPr/>
                    <a:lstStyle/>
                    <a:p>
                      <a:pPr marL="0" marR="0" algn="ctr" fontAlgn="b">
                        <a:lnSpc>
                          <a:spcPts val="1175"/>
                        </a:lnSpc>
                        <a:spcBef>
                          <a:spcPts val="0"/>
                        </a:spcBef>
                        <a:spcAft>
                          <a:spcPts val="0"/>
                        </a:spcAft>
                      </a:pPr>
                      <a:r>
                        <a:rPr lang="en-PH" sz="800" b="1" kern="1200" dirty="0">
                          <a:solidFill>
                            <a:srgbClr val="000000"/>
                          </a:solidFill>
                          <a:latin typeface="Arial"/>
                          <a:ea typeface="Times New Roman"/>
                        </a:rPr>
                        <a:t>RSA </a:t>
                      </a:r>
                      <a:endParaRPr lang="en-PH" sz="1100" dirty="0">
                        <a:latin typeface="Calibri"/>
                        <a:ea typeface="Times New Roman"/>
                      </a:endParaRPr>
                    </a:p>
                  </a:txBody>
                  <a:tcPr marL="5715" marR="5715" marT="5718" marB="0" anchor="b">
                    <a:lnL>
                      <a:noFill/>
                    </a:lnL>
                    <a:lnR>
                      <a:noFill/>
                    </a:lnR>
                    <a:lnT>
                      <a:noFill/>
                    </a:lnT>
                    <a:lnB>
                      <a:noFill/>
                    </a:lnB>
                    <a:lnTlToBr>
                      <a:noFill/>
                    </a:lnTlToBr>
                    <a:lnBlToTr>
                      <a:noFill/>
                    </a:lnBlToTr>
                    <a:noFill/>
                  </a:tcPr>
                </a:tc>
                <a:tc>
                  <a:txBody>
                    <a:bodyPr/>
                    <a:lstStyle/>
                    <a:p>
                      <a:pPr marL="0" marR="0" algn="ctr" fontAlgn="b">
                        <a:lnSpc>
                          <a:spcPts val="1175"/>
                        </a:lnSpc>
                        <a:spcBef>
                          <a:spcPts val="0"/>
                        </a:spcBef>
                        <a:spcAft>
                          <a:spcPts val="0"/>
                        </a:spcAft>
                      </a:pPr>
                      <a:r>
                        <a:rPr lang="en-PH" sz="800" b="1" kern="1200" dirty="0">
                          <a:solidFill>
                            <a:srgbClr val="000000"/>
                          </a:solidFill>
                          <a:latin typeface="Arial"/>
                          <a:ea typeface="Times New Roman"/>
                        </a:rPr>
                        <a:t>USA </a:t>
                      </a:r>
                      <a:endParaRPr lang="en-PH" sz="1100" dirty="0">
                        <a:latin typeface="Calibri"/>
                        <a:ea typeface="Times New Roman"/>
                      </a:endParaRPr>
                    </a:p>
                  </a:txBody>
                  <a:tcPr marL="5715" marR="5715" marT="5718" marB="0" anchor="b">
                    <a:lnL>
                      <a:noFill/>
                    </a:lnL>
                    <a:lnR>
                      <a:noFill/>
                    </a:lnR>
                    <a:lnT>
                      <a:noFill/>
                    </a:lnT>
                    <a:lnB>
                      <a:noFill/>
                    </a:lnB>
                    <a:lnTlToBr>
                      <a:noFill/>
                    </a:lnTlToBr>
                    <a:lnBlToTr>
                      <a:noFill/>
                    </a:lnBlToTr>
                    <a:noFill/>
                  </a:tcPr>
                </a:tc>
                <a:tc>
                  <a:txBody>
                    <a:bodyPr/>
                    <a:lstStyle/>
                    <a:p>
                      <a:pPr marL="0" marR="0" algn="ctr" fontAlgn="b">
                        <a:lnSpc>
                          <a:spcPts val="1175"/>
                        </a:lnSpc>
                        <a:spcBef>
                          <a:spcPts val="0"/>
                        </a:spcBef>
                        <a:spcAft>
                          <a:spcPts val="0"/>
                        </a:spcAft>
                      </a:pPr>
                      <a:r>
                        <a:rPr lang="en-PH" sz="800" b="1" kern="1200" dirty="0">
                          <a:solidFill>
                            <a:srgbClr val="000000"/>
                          </a:solidFill>
                          <a:latin typeface="Arial"/>
                          <a:ea typeface="Times New Roman"/>
                        </a:rPr>
                        <a:t>CA </a:t>
                      </a:r>
                      <a:endParaRPr lang="en-PH" sz="1100" dirty="0">
                        <a:latin typeface="Calibri"/>
                        <a:ea typeface="Times New Roman"/>
                      </a:endParaRPr>
                    </a:p>
                  </a:txBody>
                  <a:tcPr marL="5715" marR="5715" marT="5718" marB="0" anchor="b">
                    <a:lnL>
                      <a:noFill/>
                    </a:lnL>
                    <a:lnR>
                      <a:noFill/>
                    </a:lnR>
                    <a:lnT>
                      <a:noFill/>
                    </a:lnT>
                    <a:lnB>
                      <a:noFill/>
                    </a:lnB>
                    <a:lnTlToBr>
                      <a:noFill/>
                    </a:lnTlToBr>
                    <a:lnBlToTr>
                      <a:noFill/>
                    </a:lnBlToTr>
                    <a:noFill/>
                  </a:tcPr>
                </a:tc>
                <a:tc>
                  <a:txBody>
                    <a:bodyPr/>
                    <a:lstStyle/>
                    <a:p>
                      <a:pPr marL="0" marR="0" algn="ctr" fontAlgn="b">
                        <a:lnSpc>
                          <a:spcPts val="1175"/>
                        </a:lnSpc>
                        <a:spcBef>
                          <a:spcPts val="0"/>
                        </a:spcBef>
                        <a:spcAft>
                          <a:spcPts val="0"/>
                        </a:spcAft>
                      </a:pPr>
                      <a:r>
                        <a:rPr lang="en-PH" sz="800" b="1" kern="1200">
                          <a:solidFill>
                            <a:srgbClr val="000000"/>
                          </a:solidFill>
                          <a:latin typeface="Arial"/>
                          <a:ea typeface="Times New Roman"/>
                        </a:rPr>
                        <a:t>EUR</a:t>
                      </a:r>
                      <a:endParaRPr lang="en-PH" sz="1100">
                        <a:latin typeface="Calibri"/>
                        <a:ea typeface="Times New Roman"/>
                      </a:endParaRPr>
                    </a:p>
                  </a:txBody>
                  <a:tcPr marL="5715" marR="5715" marT="5718" marB="0" anchor="b">
                    <a:lnL>
                      <a:noFill/>
                    </a:lnL>
                    <a:lnR>
                      <a:noFill/>
                    </a:lnR>
                    <a:lnT>
                      <a:noFill/>
                    </a:lnT>
                    <a:lnB>
                      <a:noFill/>
                    </a:lnB>
                    <a:lnTlToBr>
                      <a:noFill/>
                    </a:lnTlToBr>
                    <a:lnBlToTr>
                      <a:noFill/>
                    </a:lnBlToTr>
                    <a:noFill/>
                  </a:tcPr>
                </a:tc>
                <a:tc>
                  <a:txBody>
                    <a:bodyPr/>
                    <a:lstStyle/>
                    <a:p>
                      <a:pPr>
                        <a:lnSpc>
                          <a:spcPct val="115000"/>
                        </a:lnSpc>
                      </a:pPr>
                      <a:endParaRPr lang="en-PH" sz="750" dirty="0">
                        <a:latin typeface="Calibri"/>
                        <a:ea typeface="Times New Roman"/>
                      </a:endParaRPr>
                    </a:p>
                  </a:txBody>
                  <a:tcPr marL="5715" marR="5715" marT="5718" marB="0" anchor="b">
                    <a:lnL>
                      <a:noFill/>
                    </a:lnL>
                    <a:lnR>
                      <a:noFill/>
                    </a:lnR>
                    <a:lnT>
                      <a:noFill/>
                    </a:lnT>
                    <a:lnB>
                      <a:noFill/>
                    </a:lnB>
                    <a:lnTlToBr>
                      <a:noFill/>
                    </a:lnTlToBr>
                    <a:lnBlToTr>
                      <a:noFill/>
                    </a:lnBlToTr>
                    <a:noFill/>
                  </a:tcPr>
                </a:tc>
              </a:tr>
              <a:tr h="145501">
                <a:tc>
                  <a:txBody>
                    <a:bodyPr/>
                    <a:lstStyle/>
                    <a:p>
                      <a:pPr marL="0" marR="0">
                        <a:lnSpc>
                          <a:spcPts val="1125"/>
                        </a:lnSpc>
                        <a:spcBef>
                          <a:spcPts val="0"/>
                        </a:spcBef>
                        <a:spcAft>
                          <a:spcPts val="0"/>
                        </a:spcAft>
                      </a:pPr>
                      <a:r>
                        <a:rPr lang="en-PH" sz="800" kern="1200" smtClean="0">
                          <a:solidFill>
                            <a:srgbClr val="000000"/>
                          </a:solidFill>
                          <a:latin typeface="Arial"/>
                          <a:ea typeface="MS PGothic"/>
                          <a:cs typeface="MS PGothic"/>
                        </a:rPr>
                        <a:t>Outperform</a:t>
                      </a:r>
                      <a:r>
                        <a:rPr lang="en-PH" sz="1100" kern="1200" smtClean="0">
                          <a:solidFill>
                            <a:srgbClr val="000000"/>
                          </a:solidFill>
                          <a:latin typeface="Calibri"/>
                          <a:ea typeface="MS PGothic"/>
                          <a:cs typeface="MS PGothic"/>
                        </a:rPr>
                        <a:t> </a:t>
                      </a:r>
                      <a:endParaRPr lang="en-PH" sz="1100" dirty="0">
                        <a:latin typeface="Calibri"/>
                        <a:ea typeface="Times New Roman"/>
                      </a:endParaRPr>
                    </a:p>
                  </a:txBody>
                  <a:tcPr marL="68580" marR="68580" marT="5717" marB="0" anchor="b">
                    <a:lnL>
                      <a:noFill/>
                    </a:lnL>
                    <a:lnR>
                      <a:noFill/>
                    </a:lnR>
                    <a:lnT>
                      <a:noFill/>
                    </a:lnT>
                    <a:lnB>
                      <a:noFill/>
                    </a:lnB>
                    <a:lnTlToBr>
                      <a:noFill/>
                    </a:lnTlToBr>
                    <a:lnBlToTr>
                      <a:noFill/>
                    </a:lnBlToTr>
                    <a:noFill/>
                  </a:tcPr>
                </a:tc>
                <a:tc>
                  <a:txBody>
                    <a:bodyPr/>
                    <a:lstStyle/>
                    <a:p>
                      <a:pPr algn="ctr" fontAlgn="ctr"/>
                      <a:r>
                        <a:rPr lang="en-US" sz="800" b="0" i="0" u="none" strike="noStrike" dirty="0">
                          <a:solidFill>
                            <a:srgbClr val="000000"/>
                          </a:solidFill>
                          <a:effectLst/>
                          <a:latin typeface="Arial" panose="020B0604020202020204" pitchFamily="34" charset="0"/>
                        </a:rPr>
                        <a:t>47.26%</a:t>
                      </a:r>
                    </a:p>
                  </a:txBody>
                  <a:tcPr marL="9525" marR="9525" marT="9525" marB="0" anchor="ctr">
                    <a:lnL>
                      <a:noFill/>
                    </a:lnL>
                    <a:lnR>
                      <a:noFill/>
                    </a:lnR>
                    <a:lnT>
                      <a:noFill/>
                    </a:lnT>
                    <a:lnB>
                      <a:noFill/>
                    </a:lnB>
                    <a:lnTlToBr>
                      <a:noFill/>
                    </a:lnTlToBr>
                    <a:lnBlToTr>
                      <a:noFill/>
                    </a:lnBlToTr>
                    <a:noFill/>
                  </a:tcPr>
                </a:tc>
                <a:tc>
                  <a:txBody>
                    <a:bodyPr/>
                    <a:lstStyle/>
                    <a:p>
                      <a:pPr algn="ctr" fontAlgn="ctr"/>
                      <a:r>
                        <a:rPr lang="en-US" sz="800" b="0" i="0" u="none" strike="noStrike" dirty="0">
                          <a:solidFill>
                            <a:srgbClr val="000000"/>
                          </a:solidFill>
                          <a:effectLst/>
                          <a:latin typeface="Arial" panose="020B0604020202020204" pitchFamily="34" charset="0"/>
                        </a:rPr>
                        <a:t>55.50%</a:t>
                      </a:r>
                    </a:p>
                  </a:txBody>
                  <a:tcPr marL="9525" marR="9525" marT="9525" marB="0" anchor="ctr">
                    <a:lnL>
                      <a:noFill/>
                    </a:lnL>
                    <a:lnR>
                      <a:noFill/>
                    </a:lnR>
                    <a:lnT>
                      <a:noFill/>
                    </a:lnT>
                    <a:lnB>
                      <a:noFill/>
                    </a:lnB>
                    <a:lnTlToBr>
                      <a:noFill/>
                    </a:lnTlToBr>
                    <a:lnBlToTr>
                      <a:noFill/>
                    </a:lnBlToTr>
                    <a:noFill/>
                  </a:tcPr>
                </a:tc>
                <a:tc>
                  <a:txBody>
                    <a:bodyPr/>
                    <a:lstStyle/>
                    <a:p>
                      <a:pPr algn="ctr" fontAlgn="ctr"/>
                      <a:r>
                        <a:rPr lang="en-US" sz="800" b="0" i="0" u="none" strike="noStrike">
                          <a:solidFill>
                            <a:srgbClr val="000000"/>
                          </a:solidFill>
                          <a:effectLst/>
                          <a:latin typeface="Arial" panose="020B0604020202020204" pitchFamily="34" charset="0"/>
                        </a:rPr>
                        <a:t>38.46%</a:t>
                      </a:r>
                    </a:p>
                  </a:txBody>
                  <a:tcPr marL="9525" marR="9525" marT="9525" marB="0" anchor="ctr">
                    <a:lnL>
                      <a:noFill/>
                    </a:lnL>
                    <a:lnR>
                      <a:noFill/>
                    </a:lnR>
                    <a:lnT>
                      <a:noFill/>
                    </a:lnT>
                    <a:lnB>
                      <a:noFill/>
                    </a:lnB>
                    <a:lnTlToBr>
                      <a:noFill/>
                    </a:lnTlToBr>
                    <a:lnBlToTr>
                      <a:noFill/>
                    </a:lnBlToTr>
                    <a:noFill/>
                  </a:tcPr>
                </a:tc>
                <a:tc>
                  <a:txBody>
                    <a:bodyPr/>
                    <a:lstStyle/>
                    <a:p>
                      <a:pPr algn="ctr" fontAlgn="ctr"/>
                      <a:r>
                        <a:rPr lang="en-US" sz="800" b="0" i="0" u="none" strike="noStrike">
                          <a:solidFill>
                            <a:srgbClr val="000000"/>
                          </a:solidFill>
                          <a:effectLst/>
                          <a:latin typeface="Arial" panose="020B0604020202020204" pitchFamily="34" charset="0"/>
                        </a:rPr>
                        <a:t>45.47%</a:t>
                      </a:r>
                    </a:p>
                  </a:txBody>
                  <a:tcPr marL="9525" marR="9525" marT="9525" marB="0" anchor="ctr">
                    <a:lnL>
                      <a:noFill/>
                    </a:lnL>
                    <a:lnR>
                      <a:noFill/>
                    </a:lnR>
                    <a:lnT>
                      <a:noFill/>
                    </a:lnT>
                    <a:lnB>
                      <a:noFill/>
                    </a:lnB>
                    <a:lnTlToBr>
                      <a:noFill/>
                    </a:lnTlToBr>
                    <a:lnBlToTr>
                      <a:noFill/>
                    </a:lnBlToTr>
                    <a:noFill/>
                  </a:tcPr>
                </a:tc>
                <a:tc>
                  <a:txBody>
                    <a:bodyPr/>
                    <a:lstStyle/>
                    <a:p>
                      <a:pPr algn="ctr" fontAlgn="ctr"/>
                      <a:r>
                        <a:rPr lang="en-US" sz="800" b="0" i="0" u="none" strike="noStrike" dirty="0">
                          <a:solidFill>
                            <a:srgbClr val="000000"/>
                          </a:solidFill>
                          <a:effectLst/>
                          <a:latin typeface="Arial" panose="020B0604020202020204" pitchFamily="34" charset="0"/>
                        </a:rPr>
                        <a:t>59.09%</a:t>
                      </a:r>
                    </a:p>
                  </a:txBody>
                  <a:tcPr marL="9525" marR="9525" marT="9525" marB="0" anchor="ctr">
                    <a:lnL>
                      <a:noFill/>
                    </a:lnL>
                    <a:lnR>
                      <a:noFill/>
                    </a:lnR>
                    <a:lnT>
                      <a:noFill/>
                    </a:lnT>
                    <a:lnB>
                      <a:noFill/>
                    </a:lnB>
                    <a:lnTlToBr>
                      <a:noFill/>
                    </a:lnTlToBr>
                    <a:lnBlToTr>
                      <a:noFill/>
                    </a:lnBlToTr>
                    <a:noFill/>
                  </a:tcPr>
                </a:tc>
                <a:tc>
                  <a:txBody>
                    <a:bodyPr/>
                    <a:lstStyle/>
                    <a:p>
                      <a:pPr algn="ctr" fontAlgn="ctr"/>
                      <a:r>
                        <a:rPr lang="en-US" sz="800" b="0" i="0" u="none" strike="noStrike" dirty="0">
                          <a:solidFill>
                            <a:srgbClr val="000000"/>
                          </a:solidFill>
                          <a:effectLst/>
                          <a:latin typeface="Arial" panose="020B0604020202020204" pitchFamily="34" charset="0"/>
                        </a:rPr>
                        <a:t>48.21%</a:t>
                      </a:r>
                    </a:p>
                  </a:txBody>
                  <a:tcPr marL="9525" marR="9525" marT="9525" marB="0" anchor="ctr">
                    <a:lnL>
                      <a:noFill/>
                    </a:lnL>
                    <a:lnR>
                      <a:noFill/>
                    </a:lnR>
                    <a:lnT>
                      <a:noFill/>
                    </a:lnT>
                    <a:lnB>
                      <a:noFill/>
                    </a:lnB>
                    <a:lnTlToBr>
                      <a:noFill/>
                    </a:lnTlToBr>
                    <a:lnBlToTr>
                      <a:noFill/>
                    </a:lnBlToTr>
                    <a:noFill/>
                  </a:tcPr>
                </a:tc>
                <a:tc>
                  <a:txBody>
                    <a:bodyPr/>
                    <a:lstStyle/>
                    <a:p>
                      <a:pPr algn="l" fontAlgn="ctr"/>
                      <a:r>
                        <a:rPr lang="en-US" sz="800" b="0" i="0" u="none" strike="noStrike">
                          <a:solidFill>
                            <a:srgbClr val="000000"/>
                          </a:solidFill>
                          <a:effectLst/>
                          <a:latin typeface="Arial" panose="020B0604020202020204" pitchFamily="34" charset="0"/>
                        </a:rPr>
                        <a:t>(for global coverage by Macquarie, 8.20% of stocks followed are investment banking clients)</a:t>
                      </a:r>
                    </a:p>
                  </a:txBody>
                  <a:tcPr marL="9525" marR="9525" marT="9525" marB="0" anchor="ctr">
                    <a:lnL>
                      <a:noFill/>
                    </a:lnL>
                    <a:lnR>
                      <a:noFill/>
                    </a:lnR>
                    <a:lnT>
                      <a:noFill/>
                    </a:lnT>
                    <a:lnB>
                      <a:noFill/>
                    </a:lnB>
                    <a:lnTlToBr>
                      <a:noFill/>
                    </a:lnTlToBr>
                    <a:lnBlToTr>
                      <a:noFill/>
                    </a:lnBlToTr>
                    <a:noFill/>
                  </a:tcPr>
                </a:tc>
              </a:tr>
              <a:tr h="145440">
                <a:tc>
                  <a:txBody>
                    <a:bodyPr/>
                    <a:lstStyle/>
                    <a:p>
                      <a:pPr marL="0" marR="0">
                        <a:lnSpc>
                          <a:spcPts val="915"/>
                        </a:lnSpc>
                        <a:spcBef>
                          <a:spcPts val="0"/>
                        </a:spcBef>
                        <a:spcAft>
                          <a:spcPts val="0"/>
                        </a:spcAft>
                      </a:pPr>
                      <a:r>
                        <a:rPr lang="en-PH" sz="800" kern="1200" smtClean="0">
                          <a:solidFill>
                            <a:srgbClr val="000000"/>
                          </a:solidFill>
                          <a:latin typeface="Arial"/>
                          <a:ea typeface="MS PGothic"/>
                          <a:cs typeface="MS PGothic"/>
                        </a:rPr>
                        <a:t>Neutral</a:t>
                      </a:r>
                      <a:r>
                        <a:rPr lang="en-PH" sz="1100" kern="1200" smtClean="0">
                          <a:solidFill>
                            <a:srgbClr val="000000"/>
                          </a:solidFill>
                          <a:latin typeface="Calibri"/>
                          <a:ea typeface="MS PGothic"/>
                          <a:cs typeface="MS PGothic"/>
                        </a:rPr>
                        <a:t> </a:t>
                      </a:r>
                      <a:endParaRPr lang="en-PH" sz="1100" dirty="0">
                        <a:latin typeface="Calibri"/>
                        <a:ea typeface="Times New Roman"/>
                      </a:endParaRPr>
                    </a:p>
                  </a:txBody>
                  <a:tcPr marL="68580" marR="68580" marT="5717" marB="0" anchor="b">
                    <a:lnL>
                      <a:noFill/>
                    </a:lnL>
                    <a:lnR>
                      <a:noFill/>
                    </a:lnR>
                    <a:lnT>
                      <a:noFill/>
                    </a:lnT>
                    <a:lnB>
                      <a:noFill/>
                    </a:lnB>
                    <a:lnTlToBr>
                      <a:noFill/>
                    </a:lnTlToBr>
                    <a:lnBlToTr>
                      <a:noFill/>
                    </a:lnBlToTr>
                    <a:noFill/>
                  </a:tcPr>
                </a:tc>
                <a:tc>
                  <a:txBody>
                    <a:bodyPr/>
                    <a:lstStyle/>
                    <a:p>
                      <a:pPr algn="ctr" fontAlgn="ctr"/>
                      <a:r>
                        <a:rPr lang="en-US" sz="800" b="0" i="0" u="none" strike="noStrike">
                          <a:solidFill>
                            <a:srgbClr val="000000"/>
                          </a:solidFill>
                          <a:effectLst/>
                          <a:latin typeface="Arial" panose="020B0604020202020204" pitchFamily="34" charset="0"/>
                        </a:rPr>
                        <a:t>38.01%</a:t>
                      </a:r>
                    </a:p>
                  </a:txBody>
                  <a:tcPr marL="9525" marR="9525" marT="9525" marB="0" anchor="ctr">
                    <a:lnL>
                      <a:noFill/>
                    </a:lnL>
                    <a:lnR>
                      <a:noFill/>
                    </a:lnR>
                    <a:lnT>
                      <a:noFill/>
                    </a:lnT>
                    <a:lnB>
                      <a:noFill/>
                    </a:lnB>
                    <a:lnTlToBr>
                      <a:noFill/>
                    </a:lnTlToBr>
                    <a:lnBlToTr>
                      <a:noFill/>
                    </a:lnBlToTr>
                    <a:noFill/>
                  </a:tcPr>
                </a:tc>
                <a:tc>
                  <a:txBody>
                    <a:bodyPr/>
                    <a:lstStyle/>
                    <a:p>
                      <a:pPr algn="ctr" fontAlgn="ctr"/>
                      <a:r>
                        <a:rPr lang="en-US" sz="800" b="0" i="0" u="none" strike="noStrike">
                          <a:solidFill>
                            <a:srgbClr val="000000"/>
                          </a:solidFill>
                          <a:effectLst/>
                          <a:latin typeface="Arial" panose="020B0604020202020204" pitchFamily="34" charset="0"/>
                        </a:rPr>
                        <a:t>29.31%</a:t>
                      </a:r>
                    </a:p>
                  </a:txBody>
                  <a:tcPr marL="9525" marR="9525" marT="9525" marB="0" anchor="ctr">
                    <a:lnL>
                      <a:noFill/>
                    </a:lnL>
                    <a:lnR>
                      <a:noFill/>
                    </a:lnR>
                    <a:lnT>
                      <a:noFill/>
                    </a:lnT>
                    <a:lnB>
                      <a:noFill/>
                    </a:lnB>
                    <a:lnTlToBr>
                      <a:noFill/>
                    </a:lnTlToBr>
                    <a:lnBlToTr>
                      <a:noFill/>
                    </a:lnBlToTr>
                    <a:noFill/>
                  </a:tcPr>
                </a:tc>
                <a:tc>
                  <a:txBody>
                    <a:bodyPr/>
                    <a:lstStyle/>
                    <a:p>
                      <a:pPr algn="ctr" fontAlgn="ctr"/>
                      <a:r>
                        <a:rPr lang="en-US" sz="800" b="0" i="0" u="none" strike="noStrike" dirty="0">
                          <a:solidFill>
                            <a:srgbClr val="000000"/>
                          </a:solidFill>
                          <a:effectLst/>
                          <a:latin typeface="Arial" panose="020B0604020202020204" pitchFamily="34" charset="0"/>
                        </a:rPr>
                        <a:t>42.86%</a:t>
                      </a:r>
                    </a:p>
                  </a:txBody>
                  <a:tcPr marL="9525" marR="9525" marT="9525" marB="0" anchor="ctr">
                    <a:lnL>
                      <a:noFill/>
                    </a:lnL>
                    <a:lnR>
                      <a:noFill/>
                    </a:lnR>
                    <a:lnT>
                      <a:noFill/>
                    </a:lnT>
                    <a:lnB>
                      <a:noFill/>
                    </a:lnB>
                    <a:lnTlToBr>
                      <a:noFill/>
                    </a:lnTlToBr>
                    <a:lnBlToTr>
                      <a:noFill/>
                    </a:lnBlToTr>
                    <a:noFill/>
                  </a:tcPr>
                </a:tc>
                <a:tc>
                  <a:txBody>
                    <a:bodyPr/>
                    <a:lstStyle/>
                    <a:p>
                      <a:pPr algn="ctr" fontAlgn="ctr"/>
                      <a:r>
                        <a:rPr lang="en-US" sz="800" b="0" i="0" u="none" strike="noStrike" dirty="0">
                          <a:solidFill>
                            <a:srgbClr val="000000"/>
                          </a:solidFill>
                          <a:effectLst/>
                          <a:latin typeface="Arial" panose="020B0604020202020204" pitchFamily="34" charset="0"/>
                        </a:rPr>
                        <a:t>48.77%</a:t>
                      </a:r>
                    </a:p>
                  </a:txBody>
                  <a:tcPr marL="9525" marR="9525" marT="9525" marB="0" anchor="ctr">
                    <a:lnL>
                      <a:noFill/>
                    </a:lnL>
                    <a:lnR>
                      <a:noFill/>
                    </a:lnR>
                    <a:lnT>
                      <a:noFill/>
                    </a:lnT>
                    <a:lnB>
                      <a:noFill/>
                    </a:lnB>
                    <a:lnTlToBr>
                      <a:noFill/>
                    </a:lnTlToBr>
                    <a:lnBlToTr>
                      <a:noFill/>
                    </a:lnBlToTr>
                    <a:noFill/>
                  </a:tcPr>
                </a:tc>
                <a:tc>
                  <a:txBody>
                    <a:bodyPr/>
                    <a:lstStyle/>
                    <a:p>
                      <a:pPr algn="ctr" fontAlgn="ctr"/>
                      <a:r>
                        <a:rPr lang="en-US" sz="800" b="0" i="0" u="none" strike="noStrike" dirty="0">
                          <a:solidFill>
                            <a:srgbClr val="000000"/>
                          </a:solidFill>
                          <a:effectLst/>
                          <a:latin typeface="Arial" panose="020B0604020202020204" pitchFamily="34" charset="0"/>
                        </a:rPr>
                        <a:t>37.88%</a:t>
                      </a:r>
                    </a:p>
                  </a:txBody>
                  <a:tcPr marL="9525" marR="9525" marT="9525" marB="0" anchor="ctr">
                    <a:lnL>
                      <a:noFill/>
                    </a:lnL>
                    <a:lnR>
                      <a:noFill/>
                    </a:lnR>
                    <a:lnT>
                      <a:noFill/>
                    </a:lnT>
                    <a:lnB>
                      <a:noFill/>
                    </a:lnB>
                    <a:lnTlToBr>
                      <a:noFill/>
                    </a:lnTlToBr>
                    <a:lnBlToTr>
                      <a:noFill/>
                    </a:lnBlToTr>
                    <a:noFill/>
                  </a:tcPr>
                </a:tc>
                <a:tc>
                  <a:txBody>
                    <a:bodyPr/>
                    <a:lstStyle/>
                    <a:p>
                      <a:pPr algn="ctr" fontAlgn="ctr"/>
                      <a:r>
                        <a:rPr lang="en-US" sz="800" b="0" i="0" u="none" strike="noStrike" dirty="0">
                          <a:solidFill>
                            <a:srgbClr val="000000"/>
                          </a:solidFill>
                          <a:effectLst/>
                          <a:latin typeface="Arial" panose="020B0604020202020204" pitchFamily="34" charset="0"/>
                        </a:rPr>
                        <a:t>36.79%</a:t>
                      </a:r>
                    </a:p>
                  </a:txBody>
                  <a:tcPr marL="9525" marR="9525" marT="9525" marB="0" anchor="ctr">
                    <a:lnL>
                      <a:noFill/>
                    </a:lnL>
                    <a:lnR>
                      <a:noFill/>
                    </a:lnR>
                    <a:lnT>
                      <a:noFill/>
                    </a:lnT>
                    <a:lnB>
                      <a:noFill/>
                    </a:lnB>
                    <a:lnTlToBr>
                      <a:noFill/>
                    </a:lnTlToBr>
                    <a:lnBlToTr>
                      <a:noFill/>
                    </a:lnBlToTr>
                    <a:noFill/>
                  </a:tcPr>
                </a:tc>
                <a:tc>
                  <a:txBody>
                    <a:bodyPr/>
                    <a:lstStyle/>
                    <a:p>
                      <a:pPr algn="l" fontAlgn="ctr"/>
                      <a:r>
                        <a:rPr lang="en-US" sz="800" b="0" i="0" u="none" strike="noStrike">
                          <a:solidFill>
                            <a:srgbClr val="000000"/>
                          </a:solidFill>
                          <a:effectLst/>
                          <a:latin typeface="Arial" panose="020B0604020202020204" pitchFamily="34" charset="0"/>
                        </a:rPr>
                        <a:t>(for global coverage by Macquarie, 8.25% of stocks followed are investment banking clients)</a:t>
                      </a:r>
                    </a:p>
                  </a:txBody>
                  <a:tcPr marL="9525" marR="9525" marT="9525" marB="0" anchor="ctr">
                    <a:lnL>
                      <a:noFill/>
                    </a:lnL>
                    <a:lnR>
                      <a:noFill/>
                    </a:lnR>
                    <a:lnT>
                      <a:noFill/>
                    </a:lnT>
                    <a:lnB>
                      <a:noFill/>
                    </a:lnB>
                    <a:lnTlToBr>
                      <a:noFill/>
                    </a:lnTlToBr>
                    <a:lnBlToTr>
                      <a:noFill/>
                    </a:lnBlToTr>
                    <a:noFill/>
                  </a:tcPr>
                </a:tc>
              </a:tr>
              <a:tr h="145440">
                <a:tc>
                  <a:txBody>
                    <a:bodyPr/>
                    <a:lstStyle/>
                    <a:p>
                      <a:pPr marL="0" marR="0">
                        <a:lnSpc>
                          <a:spcPts val="850"/>
                        </a:lnSpc>
                        <a:spcBef>
                          <a:spcPts val="0"/>
                        </a:spcBef>
                        <a:spcAft>
                          <a:spcPts val="0"/>
                        </a:spcAft>
                      </a:pPr>
                      <a:r>
                        <a:rPr lang="en-PH" sz="800" kern="1200" dirty="0" smtClean="0">
                          <a:solidFill>
                            <a:srgbClr val="000000"/>
                          </a:solidFill>
                          <a:latin typeface="Arial"/>
                          <a:ea typeface="MS PGothic"/>
                          <a:cs typeface="MS PGothic"/>
                        </a:rPr>
                        <a:t>Underperform</a:t>
                      </a:r>
                      <a:r>
                        <a:rPr lang="en-PH" sz="1100" kern="1200" dirty="0" smtClean="0">
                          <a:solidFill>
                            <a:srgbClr val="000000"/>
                          </a:solidFill>
                          <a:latin typeface="Calibri"/>
                          <a:ea typeface="MS PGothic"/>
                          <a:cs typeface="MS PGothic"/>
                        </a:rPr>
                        <a:t> </a:t>
                      </a:r>
                      <a:endParaRPr lang="en-PH" sz="1100" dirty="0">
                        <a:latin typeface="Calibri"/>
                        <a:ea typeface="Times New Roman"/>
                      </a:endParaRPr>
                    </a:p>
                  </a:txBody>
                  <a:tcPr marL="68580" marR="68580" marT="5717" marB="0" anchor="b">
                    <a:lnL>
                      <a:noFill/>
                    </a:lnL>
                    <a:lnR>
                      <a:noFill/>
                    </a:lnR>
                    <a:lnT>
                      <a:noFill/>
                    </a:lnT>
                    <a:lnB>
                      <a:noFill/>
                    </a:lnB>
                    <a:lnTlToBr>
                      <a:noFill/>
                    </a:lnTlToBr>
                    <a:lnBlToTr>
                      <a:noFill/>
                    </a:lnBlToTr>
                    <a:noFill/>
                  </a:tcPr>
                </a:tc>
                <a:tc>
                  <a:txBody>
                    <a:bodyPr/>
                    <a:lstStyle/>
                    <a:p>
                      <a:pPr algn="ctr" fontAlgn="b"/>
                      <a:r>
                        <a:rPr lang="en-US" sz="800" b="0" i="0" u="none" strike="noStrike">
                          <a:solidFill>
                            <a:srgbClr val="000000"/>
                          </a:solidFill>
                          <a:effectLst/>
                          <a:latin typeface="Arial" panose="020B0604020202020204" pitchFamily="34" charset="0"/>
                        </a:rPr>
                        <a:t>14.73%</a:t>
                      </a:r>
                    </a:p>
                  </a:txBody>
                  <a:tcPr marL="9525" marR="9525" marT="9525" marB="0" anchor="b">
                    <a:lnL>
                      <a:noFill/>
                    </a:lnL>
                    <a:lnR>
                      <a:noFill/>
                    </a:lnR>
                    <a:lnT>
                      <a:noFill/>
                    </a:lnT>
                    <a:lnB>
                      <a:noFill/>
                    </a:lnB>
                    <a:lnTlToBr>
                      <a:noFill/>
                    </a:lnTlToBr>
                    <a:lnBlToTr>
                      <a:noFill/>
                    </a:lnBlToTr>
                    <a:noFill/>
                  </a:tcPr>
                </a:tc>
                <a:tc>
                  <a:txBody>
                    <a:bodyPr/>
                    <a:lstStyle/>
                    <a:p>
                      <a:pPr algn="ctr" fontAlgn="b"/>
                      <a:r>
                        <a:rPr lang="en-US" sz="800" b="0" i="0" u="none" strike="noStrike">
                          <a:solidFill>
                            <a:srgbClr val="000000"/>
                          </a:solidFill>
                          <a:effectLst/>
                          <a:latin typeface="Arial" panose="020B0604020202020204" pitchFamily="34" charset="0"/>
                        </a:rPr>
                        <a:t>15.19%</a:t>
                      </a:r>
                    </a:p>
                  </a:txBody>
                  <a:tcPr marL="9525" marR="9525" marT="9525" marB="0" anchor="b">
                    <a:lnL>
                      <a:noFill/>
                    </a:lnL>
                    <a:lnR>
                      <a:noFill/>
                    </a:lnR>
                    <a:lnT>
                      <a:noFill/>
                    </a:lnT>
                    <a:lnB>
                      <a:noFill/>
                    </a:lnB>
                    <a:lnTlToBr>
                      <a:noFill/>
                    </a:lnTlToBr>
                    <a:lnBlToTr>
                      <a:noFill/>
                    </a:lnBlToTr>
                    <a:noFill/>
                  </a:tcPr>
                </a:tc>
                <a:tc>
                  <a:txBody>
                    <a:bodyPr/>
                    <a:lstStyle/>
                    <a:p>
                      <a:pPr algn="ctr" fontAlgn="b"/>
                      <a:r>
                        <a:rPr lang="en-US" sz="800" b="0" i="0" u="none" strike="noStrike">
                          <a:solidFill>
                            <a:srgbClr val="000000"/>
                          </a:solidFill>
                          <a:effectLst/>
                          <a:latin typeface="Arial" panose="020B0604020202020204" pitchFamily="34" charset="0"/>
                        </a:rPr>
                        <a:t>18.68%</a:t>
                      </a:r>
                    </a:p>
                  </a:txBody>
                  <a:tcPr marL="9525" marR="9525" marT="9525" marB="0" anchor="b">
                    <a:lnL>
                      <a:noFill/>
                    </a:lnL>
                    <a:lnR>
                      <a:noFill/>
                    </a:lnR>
                    <a:lnT>
                      <a:noFill/>
                    </a:lnT>
                    <a:lnB>
                      <a:noFill/>
                    </a:lnB>
                    <a:lnTlToBr>
                      <a:noFill/>
                    </a:lnTlToBr>
                    <a:lnBlToTr>
                      <a:noFill/>
                    </a:lnBlToTr>
                    <a:noFill/>
                  </a:tcPr>
                </a:tc>
                <a:tc>
                  <a:txBody>
                    <a:bodyPr/>
                    <a:lstStyle/>
                    <a:p>
                      <a:pPr algn="ctr" fontAlgn="b"/>
                      <a:r>
                        <a:rPr lang="en-US" sz="800" b="0" i="0" u="none" strike="noStrike" dirty="0">
                          <a:solidFill>
                            <a:srgbClr val="000000"/>
                          </a:solidFill>
                          <a:effectLst/>
                          <a:latin typeface="Arial" panose="020B0604020202020204" pitchFamily="34" charset="0"/>
                        </a:rPr>
                        <a:t>5.76%</a:t>
                      </a:r>
                    </a:p>
                  </a:txBody>
                  <a:tcPr marL="9525" marR="9525" marT="9525" marB="0" anchor="b">
                    <a:lnL>
                      <a:noFill/>
                    </a:lnL>
                    <a:lnR>
                      <a:noFill/>
                    </a:lnR>
                    <a:lnT>
                      <a:noFill/>
                    </a:lnT>
                    <a:lnB>
                      <a:noFill/>
                    </a:lnB>
                    <a:lnTlToBr>
                      <a:noFill/>
                    </a:lnTlToBr>
                    <a:lnBlToTr>
                      <a:noFill/>
                    </a:lnBlToTr>
                    <a:noFill/>
                  </a:tcPr>
                </a:tc>
                <a:tc>
                  <a:txBody>
                    <a:bodyPr/>
                    <a:lstStyle/>
                    <a:p>
                      <a:pPr algn="ctr" fontAlgn="b"/>
                      <a:r>
                        <a:rPr lang="en-US" sz="800" b="0" i="0" u="none" strike="noStrike">
                          <a:solidFill>
                            <a:srgbClr val="000000"/>
                          </a:solidFill>
                          <a:effectLst/>
                          <a:latin typeface="Arial" panose="020B0604020202020204" pitchFamily="34" charset="0"/>
                        </a:rPr>
                        <a:t>3.03%</a:t>
                      </a:r>
                    </a:p>
                  </a:txBody>
                  <a:tcPr marL="9525" marR="9525" marT="9525" marB="0" anchor="b">
                    <a:lnL>
                      <a:noFill/>
                    </a:lnL>
                    <a:lnR>
                      <a:noFill/>
                    </a:lnR>
                    <a:lnT>
                      <a:noFill/>
                    </a:lnT>
                    <a:lnB>
                      <a:noFill/>
                    </a:lnB>
                    <a:lnTlToBr>
                      <a:noFill/>
                    </a:lnTlToBr>
                    <a:lnBlToTr>
                      <a:noFill/>
                    </a:lnBlToTr>
                    <a:noFill/>
                  </a:tcPr>
                </a:tc>
                <a:tc>
                  <a:txBody>
                    <a:bodyPr/>
                    <a:lstStyle/>
                    <a:p>
                      <a:pPr algn="ctr" fontAlgn="b"/>
                      <a:r>
                        <a:rPr lang="en-US" sz="800" b="0" i="0" u="none" strike="noStrike" dirty="0">
                          <a:solidFill>
                            <a:srgbClr val="000000"/>
                          </a:solidFill>
                          <a:effectLst/>
                          <a:latin typeface="Arial" panose="020B0604020202020204" pitchFamily="34" charset="0"/>
                        </a:rPr>
                        <a:t>15.00%</a:t>
                      </a:r>
                    </a:p>
                  </a:txBody>
                  <a:tcPr marL="9525" marR="9525" marT="9525" marB="0" anchor="b">
                    <a:lnL>
                      <a:noFill/>
                    </a:lnL>
                    <a:lnR>
                      <a:noFill/>
                    </a:lnR>
                    <a:lnT>
                      <a:noFill/>
                    </a:lnT>
                    <a:lnB>
                      <a:noFill/>
                    </a:lnB>
                    <a:lnTlToBr>
                      <a:noFill/>
                    </a:lnTlToBr>
                    <a:lnBlToTr>
                      <a:noFill/>
                    </a:lnBlToTr>
                    <a:noFill/>
                  </a:tcPr>
                </a:tc>
                <a:tc>
                  <a:txBody>
                    <a:bodyPr/>
                    <a:lstStyle/>
                    <a:p>
                      <a:pPr algn="l" fontAlgn="b"/>
                      <a:r>
                        <a:rPr lang="en-US" sz="800" b="0" i="0" u="none" strike="noStrike" dirty="0">
                          <a:solidFill>
                            <a:srgbClr val="000000"/>
                          </a:solidFill>
                          <a:effectLst/>
                          <a:latin typeface="Arial" panose="020B0604020202020204" pitchFamily="34" charset="0"/>
                        </a:rPr>
                        <a:t>(for global coverage by Macquarie, 8.00% of stocks followed are investment banking clients)</a:t>
                      </a:r>
                    </a:p>
                  </a:txBody>
                  <a:tcPr marL="9525" marR="9525" marT="9525" marB="0" anchor="b">
                    <a:lnL>
                      <a:noFill/>
                    </a:lnL>
                    <a:lnR>
                      <a:noFill/>
                    </a:lnR>
                    <a:lnT>
                      <a:noFill/>
                    </a:lnT>
                    <a:lnB>
                      <a:noFill/>
                    </a:lnB>
                    <a:lnTlToBr>
                      <a:noFill/>
                    </a:lnTlToBr>
                    <a:lnBlToTr>
                      <a:noFill/>
                    </a:lnBlToTr>
                    <a:noFill/>
                  </a:tcPr>
                </a:tc>
              </a:tr>
            </a:tbl>
          </a:graphicData>
        </a:graphic>
      </p:graphicFrame>
      <p:sp>
        <p:nvSpPr>
          <p:cNvPr id="7205" name="Text Box 12"/>
          <p:cNvSpPr txBox="1">
            <a:spLocks noChangeArrowheads="1"/>
          </p:cNvSpPr>
          <p:nvPr/>
        </p:nvSpPr>
        <p:spPr bwMode="auto">
          <a:xfrm>
            <a:off x="336550" y="1173163"/>
            <a:ext cx="761523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accent2"/>
                </a:solidFill>
                <a:latin typeface="Arial" panose="020B0604020202020204" pitchFamily="34" charset="0"/>
              </a:defRPr>
            </a:lvl1pPr>
            <a:lvl2pPr marL="742950" indent="-285750">
              <a:defRPr>
                <a:solidFill>
                  <a:schemeClr val="accent2"/>
                </a:solidFill>
                <a:latin typeface="Arial" panose="020B0604020202020204" pitchFamily="34" charset="0"/>
              </a:defRPr>
            </a:lvl2pPr>
            <a:lvl3pPr marL="1143000" indent="-228600">
              <a:defRPr>
                <a:solidFill>
                  <a:schemeClr val="accent2"/>
                </a:solidFill>
                <a:latin typeface="Arial" panose="020B0604020202020204" pitchFamily="34" charset="0"/>
              </a:defRPr>
            </a:lvl3pPr>
            <a:lvl4pPr marL="1600200" indent="-228600">
              <a:defRPr>
                <a:solidFill>
                  <a:schemeClr val="accent2"/>
                </a:solidFill>
                <a:latin typeface="Arial" panose="020B0604020202020204" pitchFamily="34" charset="0"/>
              </a:defRPr>
            </a:lvl4pPr>
            <a:lvl5pPr marL="2057400" indent="-22860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algn="l"/>
            <a:r>
              <a:rPr lang="en-AU" altLang="ja-JP" sz="900" b="1">
                <a:solidFill>
                  <a:schemeClr val="tx1"/>
                </a:solidFill>
                <a:ea typeface="ＭＳ Ｐゴシック" panose="020B0600070205080204" pitchFamily="34" charset="-128"/>
                <a:cs typeface="Arial" panose="020B0604020202020204" pitchFamily="34" charset="0"/>
              </a:rPr>
              <a:t>Important disclosures:</a:t>
            </a:r>
            <a:endParaRPr lang="en-AU" altLang="ja-JP" sz="900">
              <a:solidFill>
                <a:schemeClr val="tx1"/>
              </a:solidFill>
              <a:ea typeface="ＭＳ Ｐゴシック" panose="020B0600070205080204" pitchFamily="34" charset="-128"/>
              <a:cs typeface="Arial" panose="020B0604020202020204" pitchFamily="34" charset="0"/>
            </a:endParaRPr>
          </a:p>
        </p:txBody>
      </p:sp>
      <p:graphicFrame>
        <p:nvGraphicFramePr>
          <p:cNvPr id="10" name="Group 611"/>
          <p:cNvGraphicFramePr>
            <a:graphicFrameLocks noGrp="1"/>
          </p:cNvGraphicFramePr>
          <p:nvPr/>
        </p:nvGraphicFramePr>
        <p:xfrm>
          <a:off x="411163" y="1362075"/>
          <a:ext cx="9104312" cy="4111625"/>
        </p:xfrm>
        <a:graphic>
          <a:graphicData uri="http://schemas.openxmlformats.org/drawingml/2006/table">
            <a:tbl>
              <a:tblPr/>
              <a:tblGrid>
                <a:gridCol w="3317875"/>
                <a:gridCol w="2873375"/>
                <a:gridCol w="2913062"/>
              </a:tblGrid>
              <a:tr h="4111625">
                <a:tc>
                  <a:txBody>
                    <a:bodyPr/>
                    <a:lstStyle/>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sz="900" b="1" i="0" u="none" strike="noStrike" cap="none" normalizeH="0" baseline="0" dirty="0" smtClean="0">
                          <a:ln>
                            <a:noFill/>
                          </a:ln>
                          <a:solidFill>
                            <a:schemeClr val="tx1"/>
                          </a:solidFill>
                          <a:effectLst/>
                          <a:latin typeface="Arial" charset="0"/>
                          <a:cs typeface="Arial" charset="0"/>
                        </a:rPr>
                        <a:t>Recommendation definitions</a:t>
                      </a:r>
                      <a:endParaRPr kumimoji="0" lang="en-AU" altLang="ja-JP" sz="900" b="1" i="0" u="none" strike="noStrike" cap="none" normalizeH="0" baseline="0" dirty="0" smtClean="0">
                        <a:ln>
                          <a:noFill/>
                        </a:ln>
                        <a:solidFill>
                          <a:schemeClr val="tx1"/>
                        </a:solidFill>
                        <a:effectLst/>
                        <a:latin typeface="Arial" charset="0"/>
                        <a:ea typeface="ＭＳ Ｐゴシック" pitchFamily="34" charset="-128"/>
                        <a:cs typeface="Arial" charset="0"/>
                      </a:endParaRP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Macquarie - Australia/New Zealand</a:t>
                      </a:r>
                      <a:endPar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endParaRP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Outperform – return &gt; 3% in excess of benchmark return </a:t>
                      </a:r>
                      <a:b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Neutral – return within 3% of benchmark return </a:t>
                      </a:r>
                      <a:b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Underperform – return &gt; 3% below benchmark return</a:t>
                      </a: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Benchmark return is determined by long term nominal GDP growth plus 12 month forward market dividend yield.</a:t>
                      </a: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Macquarie – Asia/Europe</a:t>
                      </a:r>
                      <a:endPar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endParaRP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Outperform – expected return &gt;+10%</a:t>
                      </a: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
                      </a:r>
                      <a:b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Neutral – expected return from -10% to +10%</a:t>
                      </a: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
                      </a:r>
                      <a:b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Underperform – expected &lt;-10%</a:t>
                      </a: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Macquarie - South Africa</a:t>
                      </a:r>
                      <a:endPar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endParaRP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Outperform – return &gt; 10% in excess of benchmark return</a:t>
                      </a: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
                      </a:r>
                      <a:b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Neutral – return within 10% of benchmark return</a:t>
                      </a: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
                      </a:r>
                      <a:b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Underperform – return &gt; 10% below benchmark return</a:t>
                      </a: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Macquarie - Canada</a:t>
                      </a:r>
                      <a:endPar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endParaRP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Outperform – return &gt; 5% in excess of benchmark return</a:t>
                      </a: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
                      </a:r>
                      <a:b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Neutral – return within 5% of benchmark return</a:t>
                      </a: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
                      </a:r>
                      <a:b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Underperform – return &gt; 5% below benchmark return</a:t>
                      </a: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Macquarie - USA</a:t>
                      </a:r>
                      <a:endPar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endParaRP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Outperform – return &gt; 5% in excess of benchmark return</a:t>
                      </a: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
                      </a:r>
                      <a:b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Neutral – return within 5% of benchmark return</a:t>
                      </a: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
                      </a:r>
                      <a:b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Underperform – return &gt; 5% below benchmark return</a:t>
                      </a: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endPar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endParaRPr>
                    </a:p>
                  </a:txBody>
                  <a:tcPr marL="82550" marR="82550" marT="76200" marB="76200"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rgbClr val="FF0000"/>
                        </a:buClr>
                        <a:buSzTx/>
                        <a:buFont typeface="Wingdings" pitchFamily="2" charset="2"/>
                        <a:buNone/>
                        <a:tabLst/>
                      </a:pPr>
                      <a:r>
                        <a:rPr kumimoji="0" lang="en-AU" sz="900" b="1" i="0" u="none" strike="noStrike" cap="none" normalizeH="0" baseline="0" smtClean="0">
                          <a:ln>
                            <a:noFill/>
                          </a:ln>
                          <a:solidFill>
                            <a:schemeClr val="tx1"/>
                          </a:solidFill>
                          <a:effectLst/>
                          <a:latin typeface="Arial" charset="0"/>
                          <a:cs typeface="Arial" charset="0"/>
                        </a:rPr>
                        <a:t>Volatility index definition*</a:t>
                      </a:r>
                      <a:endParaRPr kumimoji="0" lang="en-AU" altLang="ja-JP" sz="900" b="1" i="0" u="none" strike="noStrike" cap="none" normalizeH="0" baseline="0" smtClean="0">
                        <a:ln>
                          <a:noFill/>
                        </a:ln>
                        <a:solidFill>
                          <a:schemeClr val="tx1"/>
                        </a:solidFill>
                        <a:effectLst/>
                        <a:latin typeface="Arial" charset="0"/>
                        <a:ea typeface="ＭＳ Ｐゴシック" pitchFamily="34" charset="-128"/>
                        <a:cs typeface="Arial" charset="0"/>
                      </a:endParaRP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800" b="0" i="0" u="none" strike="noStrike" cap="none" normalizeH="0" baseline="0" smtClean="0">
                          <a:ln>
                            <a:noFill/>
                          </a:ln>
                          <a:solidFill>
                            <a:schemeClr val="tx1"/>
                          </a:solidFill>
                          <a:effectLst/>
                          <a:latin typeface="Arial" charset="0"/>
                          <a:ea typeface="ＭＳ Ｐゴシック" pitchFamily="34" charset="-128"/>
                          <a:cs typeface="Arial" charset="0"/>
                        </a:rPr>
                        <a:t>This is calculated from the volatility of historic price movements.</a:t>
                      </a:r>
                      <a:endParaRPr kumimoji="0" lang="en-AU" altLang="ja-JP" sz="800" b="1" i="0" u="none" strike="noStrike" cap="none" normalizeH="0" baseline="0" smtClean="0">
                        <a:ln>
                          <a:noFill/>
                        </a:ln>
                        <a:solidFill>
                          <a:schemeClr val="tx1"/>
                        </a:solidFill>
                        <a:effectLst/>
                        <a:latin typeface="Arial" charset="0"/>
                        <a:ea typeface="ＭＳ Ｐゴシック" pitchFamily="34" charset="-128"/>
                        <a:cs typeface="Arial" charset="0"/>
                      </a:endParaRP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400" b="1" i="0" u="none" strike="noStrike" cap="none" normalizeH="0" baseline="0" smtClean="0">
                          <a:ln>
                            <a:noFill/>
                          </a:ln>
                          <a:solidFill>
                            <a:schemeClr val="tx1"/>
                          </a:solidFill>
                          <a:effectLst/>
                          <a:latin typeface="Arial" charset="0"/>
                          <a:ea typeface="ＭＳ Ｐゴシック" pitchFamily="34" charset="-128"/>
                          <a:cs typeface="Arial" charset="0"/>
                        </a:rPr>
                        <a:t> </a:t>
                      </a: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800" b="1" i="0" u="none" strike="noStrike" cap="none" normalizeH="0" baseline="0" smtClean="0">
                          <a:ln>
                            <a:noFill/>
                          </a:ln>
                          <a:solidFill>
                            <a:schemeClr val="tx1"/>
                          </a:solidFill>
                          <a:effectLst/>
                          <a:latin typeface="Arial" charset="0"/>
                          <a:ea typeface="ＭＳ Ｐゴシック" pitchFamily="34" charset="-128"/>
                          <a:cs typeface="Arial" charset="0"/>
                        </a:rPr>
                        <a:t>Very high–highest risk </a:t>
                      </a:r>
                      <a:r>
                        <a:rPr kumimoji="0" lang="en-AU" altLang="ja-JP" sz="800" b="0" i="0" u="none" strike="noStrike" cap="none" normalizeH="0" baseline="0" smtClean="0">
                          <a:ln>
                            <a:noFill/>
                          </a:ln>
                          <a:solidFill>
                            <a:schemeClr val="tx1"/>
                          </a:solidFill>
                          <a:effectLst/>
                          <a:latin typeface="Arial" charset="0"/>
                          <a:ea typeface="ＭＳ Ｐゴシック" pitchFamily="34" charset="-128"/>
                          <a:cs typeface="Arial" charset="0"/>
                        </a:rPr>
                        <a:t>– Stock should be expected to move up or down 60-100% in a year – investors should be aware this stock is highly speculative.</a:t>
                      </a:r>
                      <a:endParaRPr kumimoji="0" lang="en-AU" altLang="ja-JP" sz="800" b="1" i="0" u="none" strike="noStrike" cap="none" normalizeH="0" baseline="0" smtClean="0">
                        <a:ln>
                          <a:noFill/>
                        </a:ln>
                        <a:solidFill>
                          <a:schemeClr val="tx1"/>
                        </a:solidFill>
                        <a:effectLst/>
                        <a:latin typeface="Arial" charset="0"/>
                        <a:ea typeface="ＭＳ Ｐゴシック" pitchFamily="34" charset="-128"/>
                        <a:cs typeface="Arial" charset="0"/>
                      </a:endParaRP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800" b="1" i="0" u="none" strike="noStrike" cap="none" normalizeH="0" baseline="0" smtClean="0">
                          <a:ln>
                            <a:noFill/>
                          </a:ln>
                          <a:solidFill>
                            <a:schemeClr val="tx1"/>
                          </a:solidFill>
                          <a:effectLst/>
                          <a:latin typeface="Arial" charset="0"/>
                          <a:ea typeface="ＭＳ Ｐゴシック" pitchFamily="34" charset="-128"/>
                          <a:cs typeface="Arial" charset="0"/>
                        </a:rPr>
                        <a:t>High – </a:t>
                      </a:r>
                      <a:r>
                        <a:rPr kumimoji="0" lang="en-AU" altLang="ja-JP" sz="800" b="0" i="0" u="none" strike="noStrike" cap="none" normalizeH="0" baseline="0" smtClean="0">
                          <a:ln>
                            <a:noFill/>
                          </a:ln>
                          <a:solidFill>
                            <a:schemeClr val="tx1"/>
                          </a:solidFill>
                          <a:effectLst/>
                          <a:latin typeface="Arial" charset="0"/>
                          <a:ea typeface="ＭＳ Ｐゴシック" pitchFamily="34" charset="-128"/>
                          <a:cs typeface="Arial" charset="0"/>
                        </a:rPr>
                        <a:t>stock should be expected to move up or down at least 40-60% in a year – investors should be aware this stock could be speculative.</a:t>
                      </a:r>
                      <a:endParaRPr kumimoji="0" lang="en-AU" altLang="ja-JP" sz="800" b="1" i="0" u="none" strike="noStrike" cap="none" normalizeH="0" baseline="0" smtClean="0">
                        <a:ln>
                          <a:noFill/>
                        </a:ln>
                        <a:solidFill>
                          <a:schemeClr val="tx1"/>
                        </a:solidFill>
                        <a:effectLst/>
                        <a:latin typeface="Arial" charset="0"/>
                        <a:ea typeface="ＭＳ Ｐゴシック" pitchFamily="34" charset="-128"/>
                        <a:cs typeface="Arial" charset="0"/>
                      </a:endParaRP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800" b="1" i="0" u="none" strike="noStrike" cap="none" normalizeH="0" baseline="0" smtClean="0">
                          <a:ln>
                            <a:noFill/>
                          </a:ln>
                          <a:solidFill>
                            <a:schemeClr val="tx1"/>
                          </a:solidFill>
                          <a:effectLst/>
                          <a:latin typeface="Arial" charset="0"/>
                          <a:ea typeface="ＭＳ Ｐゴシック" pitchFamily="34" charset="-128"/>
                          <a:cs typeface="Arial" charset="0"/>
                        </a:rPr>
                        <a:t>Medium –</a:t>
                      </a:r>
                      <a:r>
                        <a:rPr kumimoji="0" lang="en-AU" altLang="ja-JP" sz="800" b="0" i="0" u="none" strike="noStrike" cap="none" normalizeH="0" baseline="0" smtClean="0">
                          <a:ln>
                            <a:noFill/>
                          </a:ln>
                          <a:solidFill>
                            <a:schemeClr val="tx1"/>
                          </a:solidFill>
                          <a:effectLst/>
                          <a:latin typeface="Arial" charset="0"/>
                          <a:ea typeface="ＭＳ Ｐゴシック" pitchFamily="34" charset="-128"/>
                          <a:cs typeface="Arial" charset="0"/>
                        </a:rPr>
                        <a:t> stock  should be expected to move up or down at least 30-40% in a year.</a:t>
                      </a:r>
                      <a:endParaRPr kumimoji="0" lang="en-AU" altLang="ja-JP" sz="800" b="1" i="0" u="none" strike="noStrike" cap="none" normalizeH="0" baseline="0" smtClean="0">
                        <a:ln>
                          <a:noFill/>
                        </a:ln>
                        <a:solidFill>
                          <a:schemeClr val="tx1"/>
                        </a:solidFill>
                        <a:effectLst/>
                        <a:latin typeface="Arial" charset="0"/>
                        <a:ea typeface="ＭＳ Ｐゴシック" pitchFamily="34" charset="-128"/>
                        <a:cs typeface="Arial" charset="0"/>
                      </a:endParaRP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800" b="1" i="0" u="none" strike="noStrike" cap="none" normalizeH="0" baseline="0" smtClean="0">
                          <a:ln>
                            <a:noFill/>
                          </a:ln>
                          <a:solidFill>
                            <a:schemeClr val="tx1"/>
                          </a:solidFill>
                          <a:effectLst/>
                          <a:latin typeface="Arial" charset="0"/>
                          <a:ea typeface="ＭＳ Ｐゴシック" pitchFamily="34" charset="-128"/>
                          <a:cs typeface="Arial" charset="0"/>
                        </a:rPr>
                        <a:t>Low–medium –</a:t>
                      </a:r>
                      <a:r>
                        <a:rPr kumimoji="0" lang="en-AU" altLang="ja-JP" sz="800" b="0" i="0" u="none" strike="noStrike" cap="none" normalizeH="0" baseline="0" smtClean="0">
                          <a:ln>
                            <a:noFill/>
                          </a:ln>
                          <a:solidFill>
                            <a:schemeClr val="tx1"/>
                          </a:solidFill>
                          <a:effectLst/>
                          <a:latin typeface="Arial" charset="0"/>
                          <a:ea typeface="ＭＳ Ｐゴシック" pitchFamily="34" charset="-128"/>
                          <a:cs typeface="Arial" charset="0"/>
                        </a:rPr>
                        <a:t> stock should be expected to move up or down at least 25-30% in a year.</a:t>
                      </a:r>
                      <a:endParaRPr kumimoji="0" lang="en-AU" altLang="ja-JP" sz="800" b="1" i="0" u="none" strike="noStrike" cap="none" normalizeH="0" baseline="0" smtClean="0">
                        <a:ln>
                          <a:noFill/>
                        </a:ln>
                        <a:solidFill>
                          <a:schemeClr val="tx1"/>
                        </a:solidFill>
                        <a:effectLst/>
                        <a:latin typeface="Arial" charset="0"/>
                        <a:ea typeface="ＭＳ Ｐゴシック" pitchFamily="34" charset="-128"/>
                        <a:cs typeface="Arial" charset="0"/>
                      </a:endParaRP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800" b="1" i="0" u="none" strike="noStrike" cap="none" normalizeH="0" baseline="0" smtClean="0">
                          <a:ln>
                            <a:noFill/>
                          </a:ln>
                          <a:solidFill>
                            <a:schemeClr val="tx1"/>
                          </a:solidFill>
                          <a:effectLst/>
                          <a:latin typeface="Arial" charset="0"/>
                          <a:ea typeface="ＭＳ Ｐゴシック" pitchFamily="34" charset="-128"/>
                          <a:cs typeface="Arial" charset="0"/>
                        </a:rPr>
                        <a:t>Low – </a:t>
                      </a:r>
                      <a:r>
                        <a:rPr kumimoji="0" lang="en-AU" altLang="ja-JP" sz="800" b="0" i="0" u="none" strike="noStrike" cap="none" normalizeH="0" baseline="0" smtClean="0">
                          <a:ln>
                            <a:noFill/>
                          </a:ln>
                          <a:solidFill>
                            <a:schemeClr val="tx1"/>
                          </a:solidFill>
                          <a:effectLst/>
                          <a:latin typeface="Arial" charset="0"/>
                          <a:ea typeface="ＭＳ Ｐゴシック" pitchFamily="34" charset="-128"/>
                          <a:cs typeface="Arial" charset="0"/>
                        </a:rPr>
                        <a:t>stock should be expected to move up or down at least 15-25% in a year.</a:t>
                      </a:r>
                      <a:endParaRPr kumimoji="0" lang="en-AU" altLang="ja-JP" sz="800" b="1" i="0" u="none" strike="noStrike" cap="none" normalizeH="0" baseline="0" smtClean="0">
                        <a:ln>
                          <a:noFill/>
                        </a:ln>
                        <a:solidFill>
                          <a:schemeClr val="tx1"/>
                        </a:solidFill>
                        <a:effectLst/>
                        <a:latin typeface="Arial" charset="0"/>
                        <a:ea typeface="ＭＳ Ｐゴシック" pitchFamily="34" charset="-128"/>
                        <a:cs typeface="Arial" charset="0"/>
                      </a:endParaRP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400" b="1" i="0" u="none" strike="noStrike" cap="none" normalizeH="0" baseline="0" smtClean="0">
                          <a:ln>
                            <a:noFill/>
                          </a:ln>
                          <a:solidFill>
                            <a:schemeClr val="tx1"/>
                          </a:solidFill>
                          <a:effectLst/>
                          <a:latin typeface="Arial" charset="0"/>
                          <a:ea typeface="ＭＳ Ｐゴシック" pitchFamily="34" charset="-128"/>
                          <a:cs typeface="Arial" charset="0"/>
                        </a:rPr>
                        <a:t> </a:t>
                      </a:r>
                    </a:p>
                    <a:p>
                      <a:pPr marL="0" marR="0" lvl="0" indent="0" algn="l" defTabSz="914400" rtl="0" eaLnBrk="0" fontAlgn="base" latinLnBrk="0" hangingPunct="0">
                        <a:lnSpc>
                          <a:spcPct val="100000"/>
                        </a:lnSpc>
                        <a:spcBef>
                          <a:spcPct val="0"/>
                        </a:spcBef>
                        <a:spcAft>
                          <a:spcPct val="50000"/>
                        </a:spcAft>
                        <a:buClr>
                          <a:srgbClr val="FF0000"/>
                        </a:buClr>
                        <a:buSzTx/>
                        <a:buFontTx/>
                        <a:buNone/>
                        <a:tabLst/>
                      </a:pPr>
                      <a:r>
                        <a:rPr kumimoji="0" lang="en-AU" altLang="ja-JP" sz="800" b="0" i="0" u="none" strike="noStrike" cap="none" normalizeH="0" baseline="0" smtClean="0">
                          <a:ln>
                            <a:noFill/>
                          </a:ln>
                          <a:solidFill>
                            <a:schemeClr val="tx1"/>
                          </a:solidFill>
                          <a:effectLst/>
                          <a:latin typeface="Arial" charset="0"/>
                          <a:ea typeface="ＭＳ Ｐゴシック" pitchFamily="34" charset="-128"/>
                          <a:cs typeface="Arial" charset="0"/>
                        </a:rPr>
                        <a:t>* Applicable to Australian/NZ stocks only </a:t>
                      </a:r>
                    </a:p>
                    <a:p>
                      <a:pPr marL="0" marR="0" lvl="0" indent="0" algn="l" defTabSz="914400" rtl="0" eaLnBrk="0" fontAlgn="base" latinLnBrk="0" hangingPunct="0">
                        <a:lnSpc>
                          <a:spcPct val="100000"/>
                        </a:lnSpc>
                        <a:spcBef>
                          <a:spcPct val="0"/>
                        </a:spcBef>
                        <a:spcAft>
                          <a:spcPct val="50000"/>
                        </a:spcAft>
                        <a:buClr>
                          <a:srgbClr val="FF0000"/>
                        </a:buClr>
                        <a:buSzTx/>
                        <a:buFontTx/>
                        <a:buNone/>
                        <a:tabLst/>
                      </a:pPr>
                      <a:endParaRPr kumimoji="0" lang="en-AU" altLang="ja-JP" sz="800" b="0" i="0" u="none" strike="noStrike" cap="none" normalizeH="0" baseline="0" smtClean="0">
                        <a:ln>
                          <a:noFill/>
                        </a:ln>
                        <a:solidFill>
                          <a:schemeClr val="tx1"/>
                        </a:solidFill>
                        <a:effectLst/>
                        <a:latin typeface="Arial" charset="0"/>
                        <a:ea typeface="ＭＳ Ｐゴシック" pitchFamily="34" charset="-128"/>
                        <a:cs typeface="Arial" charset="0"/>
                      </a:endParaRP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800" b="1" i="0" u="none" strike="noStrike" cap="none" normalizeH="0" baseline="0" smtClean="0">
                          <a:ln>
                            <a:noFill/>
                          </a:ln>
                          <a:solidFill>
                            <a:schemeClr val="tx1"/>
                          </a:solidFill>
                          <a:effectLst/>
                          <a:latin typeface="Arial" charset="0"/>
                          <a:ea typeface="ＭＳ Ｐゴシック" pitchFamily="34" charset="-128"/>
                          <a:cs typeface="Arial" charset="0"/>
                        </a:rPr>
                        <a:t>Recommendation</a:t>
                      </a:r>
                      <a:r>
                        <a:rPr kumimoji="0" lang="en-AU" altLang="ja-JP" sz="800" b="0" i="0" u="none" strike="noStrike" cap="none" normalizeH="0" baseline="0" smtClean="0">
                          <a:ln>
                            <a:noFill/>
                          </a:ln>
                          <a:solidFill>
                            <a:schemeClr val="tx1"/>
                          </a:solidFill>
                          <a:effectLst/>
                          <a:latin typeface="Arial" charset="0"/>
                          <a:ea typeface="ＭＳ Ｐゴシック" pitchFamily="34" charset="-128"/>
                          <a:cs typeface="Arial" charset="0"/>
                        </a:rPr>
                        <a:t> – 12 months</a:t>
                      </a:r>
                    </a:p>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altLang="ja-JP" sz="800" b="1" i="0" u="none" strike="noStrike" cap="none" normalizeH="0" baseline="0" smtClean="0">
                          <a:ln>
                            <a:noFill/>
                          </a:ln>
                          <a:solidFill>
                            <a:schemeClr val="tx1"/>
                          </a:solidFill>
                          <a:effectLst/>
                          <a:latin typeface="Arial" charset="0"/>
                          <a:ea typeface="ＭＳ Ｐゴシック" pitchFamily="34" charset="-128"/>
                          <a:cs typeface="Arial" charset="0"/>
                        </a:rPr>
                        <a:t>Note:</a:t>
                      </a:r>
                      <a:r>
                        <a:rPr kumimoji="0" lang="en-AU" altLang="ja-JP" sz="800" b="0" i="0" u="none" strike="noStrike" cap="none" normalizeH="0" baseline="0" smtClean="0">
                          <a:ln>
                            <a:noFill/>
                          </a:ln>
                          <a:solidFill>
                            <a:schemeClr val="tx1"/>
                          </a:solidFill>
                          <a:effectLst/>
                          <a:latin typeface="Arial" charset="0"/>
                          <a:ea typeface="ＭＳ Ｐゴシック" pitchFamily="34" charset="-128"/>
                          <a:cs typeface="Arial" charset="0"/>
                        </a:rPr>
                        <a:t> Quant recommendations may differ from Fundamental Analyst recommendations</a:t>
                      </a:r>
                    </a:p>
                  </a:txBody>
                  <a:tcPr marL="82550" marR="82550" marT="76200" marB="762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50000"/>
                        </a:spcAft>
                        <a:buClr>
                          <a:srgbClr val="FF0000"/>
                        </a:buClr>
                        <a:buSzTx/>
                        <a:buFont typeface="Wingdings" pitchFamily="2" charset="2"/>
                        <a:buNone/>
                        <a:tabLst/>
                      </a:pPr>
                      <a:r>
                        <a:rPr kumimoji="0" lang="en-AU" sz="900" b="1" i="0" u="none" strike="noStrike" cap="none" normalizeH="0" baseline="0" dirty="0" smtClean="0">
                          <a:ln>
                            <a:noFill/>
                          </a:ln>
                          <a:solidFill>
                            <a:schemeClr val="tx1"/>
                          </a:solidFill>
                          <a:effectLst/>
                          <a:latin typeface="Arial" charset="0"/>
                          <a:cs typeface="Arial" charset="0"/>
                        </a:rPr>
                        <a:t>Financial definitions </a:t>
                      </a:r>
                      <a:endParaRPr kumimoji="0" lang="en-AU" altLang="ja-JP" sz="900" b="1" i="0" u="none" strike="noStrike" cap="none" normalizeH="0" baseline="0" dirty="0" smtClean="0">
                        <a:ln>
                          <a:noFill/>
                        </a:ln>
                        <a:solidFill>
                          <a:schemeClr val="tx1"/>
                        </a:solidFill>
                        <a:effectLst/>
                        <a:latin typeface="Arial" charset="0"/>
                        <a:ea typeface="ＭＳ Ｐゴシック" pitchFamily="34" charset="-128"/>
                        <a:cs typeface="Arial" charset="0"/>
                      </a:endParaRPr>
                    </a:p>
                    <a:p>
                      <a:pPr marL="0" marR="0" lvl="0" indent="0" algn="l" defTabSz="914400" rtl="0" eaLnBrk="0" fontAlgn="base" latinLnBrk="0" hangingPunct="0">
                        <a:lnSpc>
                          <a:spcPct val="100000"/>
                        </a:lnSpc>
                        <a:spcBef>
                          <a:spcPct val="0"/>
                        </a:spcBef>
                        <a:spcAft>
                          <a:spcPct val="100000"/>
                        </a:spcAft>
                        <a:buClr>
                          <a:srgbClr val="FF0000"/>
                        </a:buClr>
                        <a:buSzTx/>
                        <a:buFont typeface="Wingdings" pitchFamily="2" charset="2"/>
                        <a:buNone/>
                        <a:tabLst/>
                      </a:pP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All "Adjusted" data items have had the following adjustments made:</a:t>
                      </a:r>
                      <a:b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
                      </a:r>
                      <a:b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Added back</a:t>
                      </a: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  goodwill amortisation, provision for catastrophe reserves, IFRS derivatives &amp; hedging, IFRS impairments &amp; IFRS interest expense</a:t>
                      </a:r>
                      <a:b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Excluded:</a:t>
                      </a: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  non recurring items, asset </a:t>
                      </a:r>
                      <a:r>
                        <a:rPr kumimoji="0" lang="en-AU" altLang="ja-JP" sz="800" b="0" i="0" u="none" strike="noStrike" cap="none" normalizeH="0" baseline="0" dirty="0" err="1" smtClean="0">
                          <a:ln>
                            <a:noFill/>
                          </a:ln>
                          <a:solidFill>
                            <a:schemeClr val="tx1"/>
                          </a:solidFill>
                          <a:effectLst/>
                          <a:latin typeface="Arial" charset="0"/>
                          <a:ea typeface="ＭＳ Ｐゴシック" pitchFamily="34" charset="-128"/>
                          <a:cs typeface="Arial" charset="0"/>
                        </a:rPr>
                        <a:t>revals</a:t>
                      </a: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 property </a:t>
                      </a:r>
                      <a:r>
                        <a:rPr kumimoji="0" lang="en-AU" altLang="ja-JP" sz="800" b="0" i="0" u="none" strike="noStrike" cap="none" normalizeH="0" baseline="0" dirty="0" err="1" smtClean="0">
                          <a:ln>
                            <a:noFill/>
                          </a:ln>
                          <a:solidFill>
                            <a:schemeClr val="tx1"/>
                          </a:solidFill>
                          <a:effectLst/>
                          <a:latin typeface="Arial" charset="0"/>
                          <a:ea typeface="ＭＳ Ｐゴシック" pitchFamily="34" charset="-128"/>
                          <a:cs typeface="Arial" charset="0"/>
                        </a:rPr>
                        <a:t>revals</a:t>
                      </a: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 appraisal value uplift, preference dividends &amp; minority interests</a:t>
                      </a:r>
                      <a:b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
                      </a:r>
                      <a:b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EPS</a:t>
                      </a: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 = adjusted net profit /</a:t>
                      </a:r>
                      <a:r>
                        <a:rPr kumimoji="0" lang="en-AU" altLang="ja-JP" sz="800" b="0" i="0" u="none" strike="noStrike" cap="none" normalizeH="0" baseline="0" dirty="0" err="1" smtClean="0">
                          <a:ln>
                            <a:noFill/>
                          </a:ln>
                          <a:solidFill>
                            <a:schemeClr val="tx1"/>
                          </a:solidFill>
                          <a:effectLst/>
                          <a:latin typeface="Arial" charset="0"/>
                          <a:ea typeface="ＭＳ Ｐゴシック" pitchFamily="34" charset="-128"/>
                          <a:cs typeface="Arial" charset="0"/>
                        </a:rPr>
                        <a:t>efpowa</a:t>
                      </a: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a:t>
                      </a:r>
                      <a:b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ROA</a:t>
                      </a: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 = adjusted </a:t>
                      </a:r>
                      <a:r>
                        <a:rPr kumimoji="0" lang="en-AU" altLang="ja-JP" sz="800" b="0" i="0" u="none" strike="noStrike" cap="none" normalizeH="0" baseline="0" dirty="0" err="1" smtClean="0">
                          <a:ln>
                            <a:noFill/>
                          </a:ln>
                          <a:solidFill>
                            <a:schemeClr val="tx1"/>
                          </a:solidFill>
                          <a:effectLst/>
                          <a:latin typeface="Arial" charset="0"/>
                          <a:ea typeface="ＭＳ Ｐゴシック" pitchFamily="34" charset="-128"/>
                          <a:cs typeface="Arial" charset="0"/>
                        </a:rPr>
                        <a:t>ebit</a:t>
                      </a: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 / average total assets</a:t>
                      </a:r>
                      <a:b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ROA Banks/Insurance</a:t>
                      </a: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 = adjusted net profit /average total assets</a:t>
                      </a:r>
                      <a:b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ROE </a:t>
                      </a: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 adjusted net profit / average shareholders funds</a:t>
                      </a:r>
                      <a:b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Gross </a:t>
                      </a:r>
                      <a:r>
                        <a:rPr kumimoji="0" lang="en-AU" altLang="ja-JP" sz="800" b="1" i="0" u="none" strike="noStrike" cap="none" normalizeH="0" baseline="0" dirty="0" err="1" smtClean="0">
                          <a:ln>
                            <a:noFill/>
                          </a:ln>
                          <a:solidFill>
                            <a:schemeClr val="tx1"/>
                          </a:solidFill>
                          <a:effectLst/>
                          <a:latin typeface="Arial" charset="0"/>
                          <a:ea typeface="ＭＳ Ｐゴシック" pitchFamily="34" charset="-128"/>
                          <a:cs typeface="Arial" charset="0"/>
                        </a:rPr>
                        <a:t>cashflow</a:t>
                      </a: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 = adjusted net profit + depreciation</a:t>
                      </a:r>
                      <a:b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*equivalent fully paid ordinary weighted average number of shares</a:t>
                      </a:r>
                      <a:b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t/>
                      </a:r>
                      <a:br>
                        <a:rPr kumimoji="0" lang="en-AU" altLang="ja-JP" sz="800" b="0" i="0" u="none" strike="noStrike" cap="none" normalizeH="0" baseline="0" dirty="0" smtClean="0">
                          <a:ln>
                            <a:noFill/>
                          </a:ln>
                          <a:solidFill>
                            <a:schemeClr val="tx1"/>
                          </a:solidFill>
                          <a:effectLst/>
                          <a:latin typeface="Arial" charset="0"/>
                          <a:ea typeface="ＭＳ Ｐゴシック" pitchFamily="34" charset="-128"/>
                          <a:cs typeface="Arial" charset="0"/>
                        </a:rPr>
                      </a:br>
                      <a:r>
                        <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rPr>
                        <a:t>All Reported numbers for Australian/NZ listed stocks are modelled under IFRS (International Financial Reporting Standards).</a:t>
                      </a:r>
                    </a:p>
                    <a:p>
                      <a:pPr marL="0" marR="0" lvl="0" indent="0" algn="l" defTabSz="914400" rtl="0" eaLnBrk="0" fontAlgn="base" latinLnBrk="0" hangingPunct="0">
                        <a:lnSpc>
                          <a:spcPct val="100000"/>
                        </a:lnSpc>
                        <a:spcBef>
                          <a:spcPct val="0"/>
                        </a:spcBef>
                        <a:spcAft>
                          <a:spcPct val="100000"/>
                        </a:spcAft>
                        <a:buClr>
                          <a:srgbClr val="FF0000"/>
                        </a:buClr>
                        <a:buSzTx/>
                        <a:buFont typeface="Wingdings" pitchFamily="2" charset="2"/>
                        <a:buNone/>
                        <a:tabLst/>
                      </a:pPr>
                      <a:endParaRPr kumimoji="0" lang="en-AU" altLang="ja-JP" sz="800" b="1" i="0" u="none" strike="noStrike" cap="none" normalizeH="0" baseline="0" dirty="0" smtClean="0">
                        <a:ln>
                          <a:noFill/>
                        </a:ln>
                        <a:solidFill>
                          <a:schemeClr val="tx1"/>
                        </a:solidFill>
                        <a:effectLst/>
                        <a:latin typeface="Arial" charset="0"/>
                        <a:ea typeface="ＭＳ Ｐゴシック" pitchFamily="34" charset="-128"/>
                        <a:cs typeface="Arial" charset="0"/>
                      </a:endParaRPr>
                    </a:p>
                  </a:txBody>
                  <a:tcPr marL="82550" marR="82550" marT="76200" marB="76200"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Footer Placeholder 4"/>
          <p:cNvSpPr>
            <a:spLocks noGrp="1"/>
          </p:cNvSpPr>
          <p:nvPr>
            <p:ph type="ftr" sz="quarter" idx="11"/>
          </p:nvPr>
        </p:nvSpPr>
        <p:spPr>
          <a:xfrm>
            <a:off x="0" y="6605590"/>
            <a:ext cx="9906000" cy="231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a:solidFill>
                  <a:schemeClr val="tx1"/>
                </a:solidFill>
                <a:latin typeface="Arial" panose="020B0604020202020204" pitchFamily="34" charset="0"/>
              </a:defRPr>
            </a:lvl1pPr>
            <a:lvl2pPr marL="742950" indent="-285750" defTabSz="762000">
              <a:defRPr>
                <a:solidFill>
                  <a:schemeClr val="tx1"/>
                </a:solidFill>
                <a:latin typeface="Arial" panose="020B0604020202020204" pitchFamily="34" charset="0"/>
              </a:defRPr>
            </a:lvl2pPr>
            <a:lvl3pPr marL="1143000" indent="-228600" defTabSz="762000">
              <a:defRPr>
                <a:solidFill>
                  <a:schemeClr val="tx1"/>
                </a:solidFill>
                <a:latin typeface="Arial" panose="020B0604020202020204" pitchFamily="34" charset="0"/>
              </a:defRPr>
            </a:lvl3pPr>
            <a:lvl4pPr marL="1600200" indent="-228600" defTabSz="762000">
              <a:defRPr>
                <a:solidFill>
                  <a:schemeClr val="tx1"/>
                </a:solidFill>
                <a:latin typeface="Arial" panose="020B0604020202020204" pitchFamily="34" charset="0"/>
              </a:defRPr>
            </a:lvl4pPr>
            <a:lvl5pPr marL="2057400" indent="-228600" defTabSz="762000">
              <a:defRPr>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a:solidFill>
                  <a:schemeClr val="tx1"/>
                </a:solidFill>
                <a:latin typeface="Arial" panose="020B0604020202020204" pitchFamily="34" charset="0"/>
              </a:defRPr>
            </a:lvl9pPr>
          </a:lstStyle>
          <a:p>
            <a:r>
              <a:rPr lang="en-AU" altLang="ja-JP" dirty="0" smtClean="0">
                <a:solidFill>
                  <a:srgbClr val="000000"/>
                </a:solidFill>
              </a:rPr>
              <a:t>Page 13</a:t>
            </a:r>
          </a:p>
        </p:txBody>
      </p:sp>
    </p:spTree>
    <p:extLst>
      <p:ext uri="{BB962C8B-B14F-4D97-AF65-F5344CB8AC3E}">
        <p14:creationId xmlns:p14="http://schemas.microsoft.com/office/powerpoint/2010/main" val="11941992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Box 4"/>
          <p:cNvSpPr txBox="1">
            <a:spLocks noChangeArrowheads="1"/>
          </p:cNvSpPr>
          <p:nvPr/>
        </p:nvSpPr>
        <p:spPr bwMode="auto">
          <a:xfrm>
            <a:off x="279400" y="1208088"/>
            <a:ext cx="9334500" cy="389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77532" tIns="38766" rIns="77532" bIns="38766">
            <a:spAutoFit/>
          </a:bodyPr>
          <a:lstStyle>
            <a:lvl1pPr defTabSz="774700">
              <a:defRPr>
                <a:solidFill>
                  <a:schemeClr val="accent2"/>
                </a:solidFill>
                <a:latin typeface="Arial" panose="020B0604020202020204" pitchFamily="34" charset="0"/>
              </a:defRPr>
            </a:lvl1pPr>
            <a:lvl2pPr marL="742950" indent="-285750" defTabSz="774700">
              <a:defRPr>
                <a:solidFill>
                  <a:schemeClr val="accent2"/>
                </a:solidFill>
                <a:latin typeface="Arial" panose="020B0604020202020204" pitchFamily="34" charset="0"/>
              </a:defRPr>
            </a:lvl2pPr>
            <a:lvl3pPr marL="1143000" indent="-228600" defTabSz="774700">
              <a:defRPr>
                <a:solidFill>
                  <a:schemeClr val="accent2"/>
                </a:solidFill>
                <a:latin typeface="Arial" panose="020B0604020202020204" pitchFamily="34" charset="0"/>
              </a:defRPr>
            </a:lvl3pPr>
            <a:lvl4pPr marL="1600200" indent="-228600" defTabSz="774700">
              <a:defRPr>
                <a:solidFill>
                  <a:schemeClr val="accent2"/>
                </a:solidFill>
                <a:latin typeface="Arial" panose="020B0604020202020204" pitchFamily="34" charset="0"/>
              </a:defRPr>
            </a:lvl4pPr>
            <a:lvl5pPr marL="2057400" indent="-228600" defTabSz="774700">
              <a:defRPr>
                <a:solidFill>
                  <a:schemeClr val="accent2"/>
                </a:solidFill>
                <a:latin typeface="Arial" panose="020B0604020202020204" pitchFamily="34" charset="0"/>
              </a:defRPr>
            </a:lvl5pPr>
            <a:lvl6pPr marL="2514600" indent="-228600" defTabSz="774700" eaLnBrk="0" fontAlgn="base" hangingPunct="0">
              <a:spcBef>
                <a:spcPct val="0"/>
              </a:spcBef>
              <a:spcAft>
                <a:spcPct val="0"/>
              </a:spcAft>
              <a:defRPr>
                <a:solidFill>
                  <a:schemeClr val="accent2"/>
                </a:solidFill>
                <a:latin typeface="Arial" panose="020B0604020202020204" pitchFamily="34" charset="0"/>
              </a:defRPr>
            </a:lvl6pPr>
            <a:lvl7pPr marL="2971800" indent="-228600" defTabSz="774700" eaLnBrk="0" fontAlgn="base" hangingPunct="0">
              <a:spcBef>
                <a:spcPct val="0"/>
              </a:spcBef>
              <a:spcAft>
                <a:spcPct val="0"/>
              </a:spcAft>
              <a:defRPr>
                <a:solidFill>
                  <a:schemeClr val="accent2"/>
                </a:solidFill>
                <a:latin typeface="Arial" panose="020B0604020202020204" pitchFamily="34" charset="0"/>
              </a:defRPr>
            </a:lvl7pPr>
            <a:lvl8pPr marL="3429000" indent="-228600" defTabSz="774700" eaLnBrk="0" fontAlgn="base" hangingPunct="0">
              <a:spcBef>
                <a:spcPct val="0"/>
              </a:spcBef>
              <a:spcAft>
                <a:spcPct val="0"/>
              </a:spcAft>
              <a:defRPr>
                <a:solidFill>
                  <a:schemeClr val="accent2"/>
                </a:solidFill>
                <a:latin typeface="Arial" panose="020B0604020202020204" pitchFamily="34" charset="0"/>
              </a:defRPr>
            </a:lvl8pPr>
            <a:lvl9pPr marL="3886200" indent="-228600" defTabSz="774700" eaLnBrk="0" fontAlgn="base" hangingPunct="0">
              <a:spcBef>
                <a:spcPct val="0"/>
              </a:spcBef>
              <a:spcAft>
                <a:spcPct val="0"/>
              </a:spcAft>
              <a:defRPr>
                <a:solidFill>
                  <a:schemeClr val="accent2"/>
                </a:solidFill>
                <a:latin typeface="Arial" panose="020B0604020202020204" pitchFamily="34" charset="0"/>
              </a:defRPr>
            </a:lvl9pPr>
          </a:lstStyle>
          <a:p>
            <a:pPr algn="l"/>
            <a:r>
              <a:rPr lang="en-US" altLang="ja-JP" sz="800" b="1" dirty="0">
                <a:solidFill>
                  <a:schemeClr val="tx1"/>
                </a:solidFill>
                <a:ea typeface="Calibri" panose="020F0502020204030204" pitchFamily="34" charset="0"/>
                <a:cs typeface="Arial" panose="020B0604020202020204" pitchFamily="34" charset="0"/>
              </a:rPr>
              <a:t>Company-Specific Disclosures:</a:t>
            </a:r>
            <a:r>
              <a:rPr lang="en-US" altLang="ja-JP" sz="800" dirty="0">
                <a:solidFill>
                  <a:schemeClr val="tx1"/>
                </a:solidFill>
                <a:ea typeface="Calibri" panose="020F0502020204030204" pitchFamily="34" charset="0"/>
                <a:cs typeface="Arial" panose="020B0604020202020204" pitchFamily="34" charset="0"/>
              </a:rPr>
              <a:t> </a:t>
            </a:r>
          </a:p>
          <a:p>
            <a:pPr algn="l"/>
            <a:r>
              <a:rPr lang="en-US" altLang="ja-JP" sz="800" dirty="0">
                <a:solidFill>
                  <a:schemeClr val="tx1"/>
                </a:solidFill>
                <a:ea typeface="Calibri" panose="020F0502020204030204" pitchFamily="34" charset="0"/>
                <a:cs typeface="Arial" panose="020B0604020202020204" pitchFamily="34" charset="0"/>
              </a:rPr>
              <a:t>Important disclosure information regarding the subject companies covered in this report is available at </a:t>
            </a:r>
            <a:r>
              <a:rPr lang="en-AU" altLang="en-US" sz="800" u="sng" dirty="0">
                <a:ea typeface="Calibri" panose="020F0502020204030204" pitchFamily="34" charset="0"/>
                <a:cs typeface="Arial" panose="020B0604020202020204" pitchFamily="34" charset="0"/>
                <a:hlinkClick r:id="rId3"/>
              </a:rPr>
              <a:t>www.macquarie.com/research/disclosures</a:t>
            </a:r>
            <a:r>
              <a:rPr lang="en-US" altLang="ja-JP" sz="800" dirty="0">
                <a:solidFill>
                  <a:schemeClr val="tx1"/>
                </a:solidFill>
                <a:ea typeface="Calibri" panose="020F0502020204030204" pitchFamily="34" charset="0"/>
                <a:cs typeface="Arial" panose="020B0604020202020204" pitchFamily="34" charset="0"/>
              </a:rPr>
              <a:t> </a:t>
            </a:r>
          </a:p>
          <a:p>
            <a:pPr algn="l"/>
            <a:endParaRPr lang="en-US" altLang="ja-JP" sz="800" b="1" dirty="0">
              <a:solidFill>
                <a:schemeClr val="tx1"/>
              </a:solidFill>
              <a:ea typeface="Calibri" panose="020F0502020204030204" pitchFamily="34" charset="0"/>
              <a:cs typeface="Arial" panose="020B0604020202020204" pitchFamily="34" charset="0"/>
            </a:endParaRPr>
          </a:p>
          <a:p>
            <a:pPr algn="l"/>
            <a:r>
              <a:rPr lang="en-US" altLang="ja-JP" sz="800" b="1" dirty="0">
                <a:solidFill>
                  <a:schemeClr val="tx1"/>
                </a:solidFill>
                <a:ea typeface="Calibri" panose="020F0502020204030204" pitchFamily="34" charset="0"/>
                <a:cs typeface="Arial" panose="020B0604020202020204" pitchFamily="34" charset="0"/>
              </a:rPr>
              <a:t>Analyst Certification: </a:t>
            </a:r>
            <a:endParaRPr lang="en-US" altLang="ja-JP" sz="800" dirty="0">
              <a:solidFill>
                <a:schemeClr val="tx1"/>
              </a:solidFill>
              <a:ea typeface="Calibri" panose="020F0502020204030204" pitchFamily="34" charset="0"/>
              <a:cs typeface="Arial" panose="020B0604020202020204" pitchFamily="34" charset="0"/>
            </a:endParaRPr>
          </a:p>
          <a:p>
            <a:pPr algn="l"/>
            <a:r>
              <a:rPr lang="en-US" altLang="ja-JP" sz="800" dirty="0">
                <a:solidFill>
                  <a:schemeClr val="tx1"/>
                </a:solidFill>
                <a:ea typeface="Calibri" panose="020F0502020204030204" pitchFamily="34" charset="0"/>
                <a:cs typeface="Arial" panose="020B0604020202020204" pitchFamily="34" charset="0"/>
              </a:rPr>
              <a:t>We hereby certify that all of the views expressed in this report accurately reflect our personal views about the subject company or companies and its or their securities.  We also certify that no part of our compensation was, is or will be, directly or indirectly, related to the specific recommendations or views expressed in this report. The Analysts responsible for preparing this report receive compensation from Macquarie that is based upon various factors including Macquarie Group Ltd total revenues, a portion of which are generated by Macquarie Group’s Investment Banking activities.</a:t>
            </a:r>
            <a:r>
              <a:rPr lang="en-US" altLang="ja-JP" sz="800" b="1" dirty="0">
                <a:solidFill>
                  <a:schemeClr val="tx1"/>
                </a:solidFill>
                <a:ea typeface="Calibri" panose="020F0502020204030204" pitchFamily="34" charset="0"/>
                <a:cs typeface="Arial" panose="020B0604020202020204" pitchFamily="34" charset="0"/>
              </a:rPr>
              <a:t> </a:t>
            </a:r>
          </a:p>
          <a:p>
            <a:pPr algn="l"/>
            <a:endParaRPr lang="en-US" altLang="ja-JP" sz="800" b="1" dirty="0">
              <a:solidFill>
                <a:schemeClr val="tx1"/>
              </a:solidFill>
              <a:ea typeface="Calibri" panose="020F0502020204030204" pitchFamily="34" charset="0"/>
              <a:cs typeface="Arial" panose="020B0604020202020204" pitchFamily="34" charset="0"/>
            </a:endParaRPr>
          </a:p>
          <a:p>
            <a:pPr algn="l"/>
            <a:r>
              <a:rPr lang="en-US" altLang="ja-JP" sz="800" b="1" dirty="0">
                <a:solidFill>
                  <a:schemeClr val="tx1"/>
                </a:solidFill>
                <a:ea typeface="Calibri" panose="020F0502020204030204" pitchFamily="34" charset="0"/>
                <a:cs typeface="Arial" panose="020B0604020202020204" pitchFamily="34" charset="0"/>
              </a:rPr>
              <a:t>General Disclaimers:  </a:t>
            </a:r>
            <a:endParaRPr lang="en-AU" altLang="ja-JP" sz="800" b="1" dirty="0">
              <a:solidFill>
                <a:schemeClr val="tx1"/>
              </a:solidFill>
              <a:ea typeface="Calibri" panose="020F0502020204030204" pitchFamily="34" charset="0"/>
              <a:cs typeface="Arial" panose="020B0604020202020204" pitchFamily="34" charset="0"/>
            </a:endParaRPr>
          </a:p>
          <a:p>
            <a:pPr algn="l"/>
            <a:r>
              <a:rPr lang="en-US" altLang="ja-JP" sz="800" dirty="0">
                <a:solidFill>
                  <a:schemeClr val="tx1"/>
                </a:solidFill>
                <a:ea typeface="Calibri" panose="020F0502020204030204" pitchFamily="34" charset="0"/>
                <a:cs typeface="Arial" panose="020B0604020202020204" pitchFamily="34" charset="0"/>
              </a:rPr>
              <a:t>Macquarie Securities (Australia) Ltd; Macquarie Capital (Europe) Ltd; Macquarie Capital Markets Canada Ltd; Macquarie Capital Markets North America Ltd;  Macquarie Capital (USA) </a:t>
            </a:r>
            <a:r>
              <a:rPr lang="en-US" altLang="ja-JP" sz="800" dirty="0" err="1">
                <a:solidFill>
                  <a:schemeClr val="tx1"/>
                </a:solidFill>
                <a:ea typeface="Calibri" panose="020F0502020204030204" pitchFamily="34" charset="0"/>
                <a:cs typeface="Arial" panose="020B0604020202020204" pitchFamily="34" charset="0"/>
              </a:rPr>
              <a:t>Inc</a:t>
            </a:r>
            <a:r>
              <a:rPr lang="en-US" altLang="ja-JP" sz="800" dirty="0">
                <a:solidFill>
                  <a:schemeClr val="tx1"/>
                </a:solidFill>
                <a:ea typeface="Calibri" panose="020F0502020204030204" pitchFamily="34" charset="0"/>
                <a:cs typeface="Arial" panose="020B0604020202020204" pitchFamily="34" charset="0"/>
              </a:rPr>
              <a:t>; Macquarie Capital Limited and Macquarie Capital Limited, Taiwan Securities Branch; Macquarie Capital Securities (Singapore) </a:t>
            </a:r>
            <a:r>
              <a:rPr lang="en-US" altLang="ja-JP" sz="800" dirty="0" err="1">
                <a:solidFill>
                  <a:schemeClr val="tx1"/>
                </a:solidFill>
                <a:ea typeface="Calibri" panose="020F0502020204030204" pitchFamily="34" charset="0"/>
                <a:cs typeface="Arial" panose="020B0604020202020204" pitchFamily="34" charset="0"/>
              </a:rPr>
              <a:t>Pte</a:t>
            </a:r>
            <a:r>
              <a:rPr lang="en-US" altLang="ja-JP" sz="800" dirty="0">
                <a:solidFill>
                  <a:schemeClr val="tx1"/>
                </a:solidFill>
                <a:ea typeface="Calibri" panose="020F0502020204030204" pitchFamily="34" charset="0"/>
                <a:cs typeface="Arial" panose="020B0604020202020204" pitchFamily="34" charset="0"/>
              </a:rPr>
              <a:t> Ltd; Macquarie Securities (NZ) Ltd; Macquarie Equities South Africa (Pty) Ltd.; Macquarie Capital Securities (India) </a:t>
            </a:r>
            <a:r>
              <a:rPr lang="en-US" altLang="ja-JP" sz="800" dirty="0" err="1">
                <a:solidFill>
                  <a:schemeClr val="tx1"/>
                </a:solidFill>
                <a:ea typeface="Calibri" panose="020F0502020204030204" pitchFamily="34" charset="0"/>
                <a:cs typeface="Arial" panose="020B0604020202020204" pitchFamily="34" charset="0"/>
              </a:rPr>
              <a:t>Pvt</a:t>
            </a:r>
            <a:r>
              <a:rPr lang="en-US" altLang="ja-JP" sz="800" dirty="0">
                <a:solidFill>
                  <a:schemeClr val="tx1"/>
                </a:solidFill>
                <a:ea typeface="Calibri" panose="020F0502020204030204" pitchFamily="34" charset="0"/>
                <a:cs typeface="Arial" panose="020B0604020202020204" pitchFamily="34" charset="0"/>
              </a:rPr>
              <a:t> Ltd; Macquarie Capital Securities (Malaysia) </a:t>
            </a:r>
            <a:r>
              <a:rPr lang="en-US" altLang="ja-JP" sz="800" dirty="0" err="1">
                <a:solidFill>
                  <a:schemeClr val="tx1"/>
                </a:solidFill>
                <a:ea typeface="Calibri" panose="020F0502020204030204" pitchFamily="34" charset="0"/>
                <a:cs typeface="Arial" panose="020B0604020202020204" pitchFamily="34" charset="0"/>
              </a:rPr>
              <a:t>Sdn</a:t>
            </a:r>
            <a:r>
              <a:rPr lang="en-US" altLang="ja-JP" sz="800" dirty="0">
                <a:solidFill>
                  <a:schemeClr val="tx1"/>
                </a:solidFill>
                <a:ea typeface="Calibri" panose="020F0502020204030204" pitchFamily="34" charset="0"/>
                <a:cs typeface="Arial" panose="020B0604020202020204" pitchFamily="34" charset="0"/>
              </a:rPr>
              <a:t> </a:t>
            </a:r>
            <a:r>
              <a:rPr lang="en-US" altLang="ja-JP" sz="800" dirty="0" err="1">
                <a:solidFill>
                  <a:schemeClr val="tx1"/>
                </a:solidFill>
                <a:ea typeface="Calibri" panose="020F0502020204030204" pitchFamily="34" charset="0"/>
                <a:cs typeface="Arial" panose="020B0604020202020204" pitchFamily="34" charset="0"/>
              </a:rPr>
              <a:t>Bhd</a:t>
            </a:r>
            <a:r>
              <a:rPr lang="en-US" altLang="ja-JP" sz="800" dirty="0">
                <a:solidFill>
                  <a:schemeClr val="tx1"/>
                </a:solidFill>
                <a:ea typeface="Calibri" panose="020F0502020204030204" pitchFamily="34" charset="0"/>
                <a:cs typeface="Arial" panose="020B0604020202020204" pitchFamily="34" charset="0"/>
              </a:rPr>
              <a:t>; Macquarie Securities Korea Limited and Macquarie Securities (Thailand) Ltd are not authorized deposit-taking institutions for the purposes of the Banking Act 1959 (Commonwealth of Australia), and their obligations do not represent deposits or other liabilities of Macquarie Bank Limited ABN 46 008 583 542 (MBL) or MGL.  MBL does not guarantee or otherwise provide assurance in respect of the obligations of any of the above mentioned entities.  MGL provides a guarantee to the Monetary Authority of Singapore in respect of the obligations and liabilities of Macquarie Capital Securities (Singapore) </a:t>
            </a:r>
            <a:r>
              <a:rPr lang="en-US" altLang="ja-JP" sz="800" dirty="0" err="1">
                <a:solidFill>
                  <a:schemeClr val="tx1"/>
                </a:solidFill>
                <a:ea typeface="Calibri" panose="020F0502020204030204" pitchFamily="34" charset="0"/>
                <a:cs typeface="Arial" panose="020B0604020202020204" pitchFamily="34" charset="0"/>
              </a:rPr>
              <a:t>Pte</a:t>
            </a:r>
            <a:r>
              <a:rPr lang="en-US" altLang="ja-JP" sz="800" dirty="0">
                <a:solidFill>
                  <a:schemeClr val="tx1"/>
                </a:solidFill>
                <a:ea typeface="Calibri" panose="020F0502020204030204" pitchFamily="34" charset="0"/>
                <a:cs typeface="Arial" panose="020B0604020202020204" pitchFamily="34" charset="0"/>
              </a:rPr>
              <a:t> Ltd for up to SGD 35 million.  This research has been prepared for the general use of the wholesale clients of the Macquarie Group and must not be copied, either in whole or in part, or distributed to any other person. If you are not the intended recipient you must not use or disclose the information in this research in any way. If you received it in error, please tell us immediately by return e-mail and delete the document. We do not guarantee the integrity of any e-mails or attached files and are not responsible for any changes made to them by any other person. MGL has established and implemented a conflicts policy at group level (which may be revised and updated from time to time) (the "Conflicts Policy") pursuant to regulatory requirements (including the FCA Rules) which sets out how we must seek to identify and manage all material conflicts of interest. Nothing in this research shall be construed as a solicitation to buy or sell any security or product, or to engage in or refrain from engaging in any transaction. In preparing this research, we did not take into account your investment objectives, financial situation or particular needs. Macquarie salespeople, traders and other professionals may provide oral or written market commentary or trading strategies to our clients that reflect opinions which are contrary to the opinions expressed in this research. Macquarie Research produces a variety of research products including, but not limited to, fundamental analysis, macro-economic analysis, quantitative analysis, and trade ideas. Recommendations contained in one type of research product may differ from recommendations contained in other types of research, whether as a result of differing time horizons, methodologies, or otherwise. Before making an investment decision on the basis of this research, you need to consider, with or without the assistance of an adviser, whether the advice is appropriate in light of your particular investment needs, objectives and financial circumstances. There are risks involved in securities trading. The price of securities can and does fluctuate, and an individual security may even become valueless. International investors are reminded of the additional risks inherent in international investments, such as currency fluctuations and international stock market or economic conditions, which may adversely affect the value of the investment. This research is based on information obtained from sources believed to be reliable but we do not make any representation or warranty that it is accurate, complete or up to date. We accept no obligation to correct or update the information or opinions in it. Opinions expressed are subject to change without notice. No member of the Macquarie Group accepts any liability whatsoever for any direct, indirect, consequential or other loss arising from any use of this research and/or further communication in relation to this research.  Clients should contact analysts at, and execute transactions through, a Macquarie Group entity in their home jurisdiction unless governing law permits otherwise</a:t>
            </a:r>
            <a:r>
              <a:rPr lang="en-AU" altLang="ja-JP" sz="800" dirty="0">
                <a:solidFill>
                  <a:schemeClr val="tx1"/>
                </a:solidFill>
                <a:ea typeface="Calibri" panose="020F0502020204030204" pitchFamily="34" charset="0"/>
                <a:cs typeface="Arial" panose="020B0604020202020204" pitchFamily="34" charset="0"/>
              </a:rPr>
              <a:t>.</a:t>
            </a:r>
            <a:r>
              <a:rPr lang="en-US" altLang="ja-JP" sz="800" dirty="0">
                <a:solidFill>
                  <a:schemeClr val="tx1"/>
                </a:solidFill>
                <a:ea typeface="Calibri" panose="020F0502020204030204" pitchFamily="34" charset="0"/>
                <a:cs typeface="Arial" panose="020B0604020202020204" pitchFamily="34" charset="0"/>
              </a:rPr>
              <a:t> The date and timestamp for above share price and market cap is the closed price of the price date. #CLOSE is the final price at which the security is traded in the relevant exchange on the date indicated.</a:t>
            </a:r>
            <a:endParaRPr lang="ja-JP" altLang="en-AU" sz="800" dirty="0">
              <a:solidFill>
                <a:schemeClr val="tx1"/>
              </a:solidFill>
              <a:ea typeface="Calibri" panose="020F0502020204030204" pitchFamily="34" charset="0"/>
              <a:cs typeface="Arial" panose="020B0604020202020204" pitchFamily="34" charset="0"/>
            </a:endParaRPr>
          </a:p>
        </p:txBody>
      </p:sp>
      <p:sp>
        <p:nvSpPr>
          <p:cNvPr id="4" name="Footer Placeholder 4"/>
          <p:cNvSpPr>
            <a:spLocks noGrp="1"/>
          </p:cNvSpPr>
          <p:nvPr>
            <p:ph type="ftr" sz="quarter" idx="11"/>
          </p:nvPr>
        </p:nvSpPr>
        <p:spPr>
          <a:xfrm>
            <a:off x="0" y="6605590"/>
            <a:ext cx="9906000" cy="231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a:solidFill>
                  <a:schemeClr val="tx1"/>
                </a:solidFill>
                <a:latin typeface="Arial" panose="020B0604020202020204" pitchFamily="34" charset="0"/>
              </a:defRPr>
            </a:lvl1pPr>
            <a:lvl2pPr marL="742950" indent="-285750" defTabSz="762000">
              <a:defRPr>
                <a:solidFill>
                  <a:schemeClr val="tx1"/>
                </a:solidFill>
                <a:latin typeface="Arial" panose="020B0604020202020204" pitchFamily="34" charset="0"/>
              </a:defRPr>
            </a:lvl2pPr>
            <a:lvl3pPr marL="1143000" indent="-228600" defTabSz="762000">
              <a:defRPr>
                <a:solidFill>
                  <a:schemeClr val="tx1"/>
                </a:solidFill>
                <a:latin typeface="Arial" panose="020B0604020202020204" pitchFamily="34" charset="0"/>
              </a:defRPr>
            </a:lvl3pPr>
            <a:lvl4pPr marL="1600200" indent="-228600" defTabSz="762000">
              <a:defRPr>
                <a:solidFill>
                  <a:schemeClr val="tx1"/>
                </a:solidFill>
                <a:latin typeface="Arial" panose="020B0604020202020204" pitchFamily="34" charset="0"/>
              </a:defRPr>
            </a:lvl4pPr>
            <a:lvl5pPr marL="2057400" indent="-228600" defTabSz="762000">
              <a:defRPr>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a:solidFill>
                  <a:schemeClr val="tx1"/>
                </a:solidFill>
                <a:latin typeface="Arial" panose="020B0604020202020204" pitchFamily="34" charset="0"/>
              </a:defRPr>
            </a:lvl9pPr>
          </a:lstStyle>
          <a:p>
            <a:r>
              <a:rPr lang="en-AU" altLang="ja-JP" dirty="0" smtClean="0">
                <a:solidFill>
                  <a:srgbClr val="000000"/>
                </a:solidFill>
              </a:rPr>
              <a:t>Page 14</a:t>
            </a:r>
          </a:p>
        </p:txBody>
      </p:sp>
    </p:spTree>
    <p:extLst>
      <p:ext uri="{BB962C8B-B14F-4D97-AF65-F5344CB8AC3E}">
        <p14:creationId xmlns:p14="http://schemas.microsoft.com/office/powerpoint/2010/main" val="7264956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2"/>
          <p:cNvSpPr txBox="1">
            <a:spLocks noChangeArrowheads="1"/>
          </p:cNvSpPr>
          <p:nvPr/>
        </p:nvSpPr>
        <p:spPr bwMode="auto">
          <a:xfrm>
            <a:off x="274638" y="1206500"/>
            <a:ext cx="9336087" cy="515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77532" tIns="38766" rIns="77532" bIns="38766">
            <a:spAutoFit/>
          </a:bodyPr>
          <a:lstStyle>
            <a:lvl1pPr defTabSz="774700">
              <a:defRPr>
                <a:solidFill>
                  <a:schemeClr val="accent2"/>
                </a:solidFill>
                <a:latin typeface="Arial" panose="020B0604020202020204" pitchFamily="34" charset="0"/>
              </a:defRPr>
            </a:lvl1pPr>
            <a:lvl2pPr marL="742950" indent="-285750" defTabSz="774700">
              <a:defRPr>
                <a:solidFill>
                  <a:schemeClr val="accent2"/>
                </a:solidFill>
                <a:latin typeface="Arial" panose="020B0604020202020204" pitchFamily="34" charset="0"/>
              </a:defRPr>
            </a:lvl2pPr>
            <a:lvl3pPr marL="1143000" indent="-228600" defTabSz="774700">
              <a:defRPr>
                <a:solidFill>
                  <a:schemeClr val="accent2"/>
                </a:solidFill>
                <a:latin typeface="Arial" panose="020B0604020202020204" pitchFamily="34" charset="0"/>
              </a:defRPr>
            </a:lvl3pPr>
            <a:lvl4pPr marL="1600200" indent="-228600" defTabSz="774700">
              <a:defRPr>
                <a:solidFill>
                  <a:schemeClr val="accent2"/>
                </a:solidFill>
                <a:latin typeface="Arial" panose="020B0604020202020204" pitchFamily="34" charset="0"/>
              </a:defRPr>
            </a:lvl4pPr>
            <a:lvl5pPr marL="2057400" indent="-228600" defTabSz="774700">
              <a:defRPr>
                <a:solidFill>
                  <a:schemeClr val="accent2"/>
                </a:solidFill>
                <a:latin typeface="Arial" panose="020B0604020202020204" pitchFamily="34" charset="0"/>
              </a:defRPr>
            </a:lvl5pPr>
            <a:lvl6pPr marL="2514600" indent="-228600" defTabSz="774700" eaLnBrk="0" fontAlgn="base" hangingPunct="0">
              <a:spcBef>
                <a:spcPct val="0"/>
              </a:spcBef>
              <a:spcAft>
                <a:spcPct val="0"/>
              </a:spcAft>
              <a:defRPr>
                <a:solidFill>
                  <a:schemeClr val="accent2"/>
                </a:solidFill>
                <a:latin typeface="Arial" panose="020B0604020202020204" pitchFamily="34" charset="0"/>
              </a:defRPr>
            </a:lvl6pPr>
            <a:lvl7pPr marL="2971800" indent="-228600" defTabSz="774700" eaLnBrk="0" fontAlgn="base" hangingPunct="0">
              <a:spcBef>
                <a:spcPct val="0"/>
              </a:spcBef>
              <a:spcAft>
                <a:spcPct val="0"/>
              </a:spcAft>
              <a:defRPr>
                <a:solidFill>
                  <a:schemeClr val="accent2"/>
                </a:solidFill>
                <a:latin typeface="Arial" panose="020B0604020202020204" pitchFamily="34" charset="0"/>
              </a:defRPr>
            </a:lvl7pPr>
            <a:lvl8pPr marL="3429000" indent="-228600" defTabSz="774700" eaLnBrk="0" fontAlgn="base" hangingPunct="0">
              <a:spcBef>
                <a:spcPct val="0"/>
              </a:spcBef>
              <a:spcAft>
                <a:spcPct val="0"/>
              </a:spcAft>
              <a:defRPr>
                <a:solidFill>
                  <a:schemeClr val="accent2"/>
                </a:solidFill>
                <a:latin typeface="Arial" panose="020B0604020202020204" pitchFamily="34" charset="0"/>
              </a:defRPr>
            </a:lvl8pPr>
            <a:lvl9pPr marL="3886200" indent="-228600" defTabSz="774700" eaLnBrk="0" fontAlgn="base" hangingPunct="0">
              <a:spcBef>
                <a:spcPct val="0"/>
              </a:spcBef>
              <a:spcAft>
                <a:spcPct val="0"/>
              </a:spcAft>
              <a:defRPr>
                <a:solidFill>
                  <a:schemeClr val="accent2"/>
                </a:solidFill>
                <a:latin typeface="Arial" panose="020B0604020202020204" pitchFamily="34" charset="0"/>
              </a:defRPr>
            </a:lvl9pPr>
          </a:lstStyle>
          <a:p>
            <a:pPr algn="l"/>
            <a:r>
              <a:rPr lang="en-US" altLang="ja-JP" sz="800" b="1" dirty="0">
                <a:solidFill>
                  <a:srgbClr val="000000"/>
                </a:solidFill>
                <a:ea typeface="ＭＳ Ｐゴシック" panose="020B0600070205080204" pitchFamily="34" charset="-128"/>
                <a:cs typeface="Arial" panose="020B0604020202020204" pitchFamily="34" charset="0"/>
              </a:rPr>
              <a:t>Country-Specific Disclaimers: </a:t>
            </a:r>
          </a:p>
          <a:p>
            <a:pPr algn="l"/>
            <a:r>
              <a:rPr lang="en-AU" altLang="en-US" sz="800" b="1" dirty="0">
                <a:solidFill>
                  <a:srgbClr val="000000"/>
                </a:solidFill>
                <a:ea typeface="ＭＳ Ｐゴシック" panose="020B0600070205080204" pitchFamily="34" charset="-128"/>
                <a:cs typeface="Arial" panose="020B0604020202020204" pitchFamily="34" charset="0"/>
              </a:rPr>
              <a:t>Australia</a:t>
            </a:r>
            <a:r>
              <a:rPr lang="en-AU" altLang="en-US" sz="800" dirty="0">
                <a:solidFill>
                  <a:srgbClr val="000000"/>
                </a:solidFill>
                <a:ea typeface="ＭＳ Ｐゴシック" panose="020B0600070205080204" pitchFamily="34" charset="-128"/>
                <a:cs typeface="Arial" panose="020B0604020202020204" pitchFamily="34" charset="0"/>
              </a:rPr>
              <a:t>:</a:t>
            </a:r>
            <a:r>
              <a:rPr lang="en-AU" altLang="en-US" sz="800" b="1" dirty="0">
                <a:solidFill>
                  <a:srgbClr val="000000"/>
                </a:solidFill>
                <a:ea typeface="ＭＳ Ｐゴシック" panose="020B0600070205080204" pitchFamily="34" charset="-128"/>
                <a:cs typeface="Arial" panose="020B0604020202020204" pitchFamily="34" charset="0"/>
              </a:rPr>
              <a:t> </a:t>
            </a:r>
            <a:r>
              <a:rPr lang="en-AU" altLang="en-US" sz="800" dirty="0">
                <a:solidFill>
                  <a:srgbClr val="000000"/>
                </a:solidFill>
                <a:ea typeface="ＭＳ Ｐゴシック" panose="020B0600070205080204" pitchFamily="34" charset="-128"/>
                <a:cs typeface="Arial" panose="020B0604020202020204" pitchFamily="34" charset="0"/>
              </a:rPr>
              <a:t>In Australia, research is issued and distributed by Macquarie Securities (Australia) Ltd (AFSL No. 238947), a participating organisation of the Australian Securities Exchange. </a:t>
            </a:r>
            <a:r>
              <a:rPr lang="en-AU" altLang="en-US" sz="800" b="1" dirty="0">
                <a:solidFill>
                  <a:srgbClr val="000000"/>
                </a:solidFill>
                <a:ea typeface="ＭＳ Ｐゴシック" panose="020B0600070205080204" pitchFamily="34" charset="-128"/>
                <a:cs typeface="Arial" panose="020B0604020202020204" pitchFamily="34" charset="0"/>
              </a:rPr>
              <a:t>New Zealand</a:t>
            </a:r>
            <a:r>
              <a:rPr lang="en-AU" altLang="en-US" sz="800" dirty="0">
                <a:solidFill>
                  <a:srgbClr val="000000"/>
                </a:solidFill>
                <a:ea typeface="ＭＳ Ｐゴシック" panose="020B0600070205080204" pitchFamily="34" charset="-128"/>
                <a:cs typeface="Arial" panose="020B0604020202020204" pitchFamily="34" charset="0"/>
              </a:rPr>
              <a:t>: In New Zealand, research is issued and distributed by Macquarie Securities (NZ) Ltd, a NZX Firm. </a:t>
            </a:r>
            <a:r>
              <a:rPr lang="en-AU" altLang="en-US" sz="800" b="1" dirty="0">
                <a:solidFill>
                  <a:srgbClr val="000000"/>
                </a:solidFill>
                <a:ea typeface="ＭＳ Ｐゴシック" panose="020B0600070205080204" pitchFamily="34" charset="-128"/>
                <a:cs typeface="Arial" panose="020B0604020202020204" pitchFamily="34" charset="0"/>
              </a:rPr>
              <a:t>Canada</a:t>
            </a:r>
            <a:r>
              <a:rPr lang="en-AU" altLang="en-US" sz="800" dirty="0">
                <a:solidFill>
                  <a:srgbClr val="000000"/>
                </a:solidFill>
                <a:ea typeface="ＭＳ Ｐゴシック" panose="020B0600070205080204" pitchFamily="34" charset="-128"/>
                <a:cs typeface="Arial" panose="020B0604020202020204" pitchFamily="34" charset="0"/>
              </a:rPr>
              <a:t>: In Canada, research is prepared, approved and distributed by Macquarie Capital Markets Canada Ltd, a participating organisation of the Toronto Stock Exchange, TSX Venture Exchange &amp; Montréal Exchange. Macquarie Capital Markets North America Ltd., which is a registered broker-dealer and member of FINRA, accepts responsibility for the contents of reports issued by Macquarie Capital Markets Canada Ltd in the United States and sent to US persons. Any US person wishing to effect transactions in the securities described in the reports issued by Macquarie Capital Markets Canada Ltd should do so with Macquarie Capital Markets North America Ltd. The Research Distribution Policy of Macquarie Capital Markets Canada Ltd is to allow all clients that are entitled to have equal access to our research.  </a:t>
            </a:r>
            <a:r>
              <a:rPr lang="en-AU" altLang="en-US" sz="800" b="1" dirty="0">
                <a:solidFill>
                  <a:srgbClr val="000000"/>
                </a:solidFill>
                <a:ea typeface="ＭＳ Ｐゴシック" panose="020B0600070205080204" pitchFamily="34" charset="-128"/>
                <a:cs typeface="Arial" panose="020B0604020202020204" pitchFamily="34" charset="0"/>
              </a:rPr>
              <a:t>United Kingdom</a:t>
            </a:r>
            <a:r>
              <a:rPr lang="en-AU" altLang="en-US" sz="800" dirty="0">
                <a:solidFill>
                  <a:srgbClr val="000000"/>
                </a:solidFill>
                <a:ea typeface="ＭＳ Ｐゴシック" panose="020B0600070205080204" pitchFamily="34" charset="-128"/>
                <a:cs typeface="Arial" panose="020B0604020202020204" pitchFamily="34" charset="0"/>
              </a:rPr>
              <a:t>: In the United Kingdom, research is issued and distributed by Macquarie Capital (Europe) Ltd, which is authorised and regulated by the Financial Conduct Authority (No. 193905). </a:t>
            </a:r>
            <a:r>
              <a:rPr lang="en-AU" altLang="en-US" sz="800" b="1" dirty="0">
                <a:solidFill>
                  <a:srgbClr val="000000"/>
                </a:solidFill>
                <a:ea typeface="ＭＳ Ｐゴシック" panose="020B0600070205080204" pitchFamily="34" charset="-128"/>
                <a:cs typeface="Arial" panose="020B0604020202020204" pitchFamily="34" charset="0"/>
              </a:rPr>
              <a:t>Germany</a:t>
            </a:r>
            <a:r>
              <a:rPr lang="en-AU" altLang="en-US" sz="800" dirty="0">
                <a:solidFill>
                  <a:srgbClr val="000000"/>
                </a:solidFill>
                <a:ea typeface="ＭＳ Ｐゴシック" panose="020B0600070205080204" pitchFamily="34" charset="-128"/>
                <a:cs typeface="Arial" panose="020B0604020202020204" pitchFamily="34" charset="0"/>
              </a:rPr>
              <a:t>: In Germany, this research is issued and/or distributed by Macquarie Capital (Europe) Limited, </a:t>
            </a:r>
            <a:r>
              <a:rPr lang="en-AU" altLang="en-US" sz="800" dirty="0" err="1">
                <a:solidFill>
                  <a:srgbClr val="000000"/>
                </a:solidFill>
                <a:ea typeface="ＭＳ Ｐゴシック" panose="020B0600070205080204" pitchFamily="34" charset="-128"/>
                <a:cs typeface="Arial" panose="020B0604020202020204" pitchFamily="34" charset="0"/>
              </a:rPr>
              <a:t>Niederlassung</a:t>
            </a:r>
            <a:r>
              <a:rPr lang="en-AU" altLang="en-US" sz="800" dirty="0">
                <a:solidFill>
                  <a:srgbClr val="000000"/>
                </a:solidFill>
                <a:ea typeface="ＭＳ Ｐゴシック" panose="020B0600070205080204" pitchFamily="34" charset="-128"/>
                <a:cs typeface="Arial" panose="020B0604020202020204" pitchFamily="34" charset="0"/>
              </a:rPr>
              <a:t> Deutschland, which is authorised and regulated by the UK Financial Conduct Authority (No. 193905). and in Germany by </a:t>
            </a:r>
            <a:r>
              <a:rPr lang="en-AU" altLang="en-US" sz="800" dirty="0" err="1">
                <a:solidFill>
                  <a:srgbClr val="000000"/>
                </a:solidFill>
                <a:ea typeface="ＭＳ Ｐゴシック" panose="020B0600070205080204" pitchFamily="34" charset="-128"/>
                <a:cs typeface="Arial" panose="020B0604020202020204" pitchFamily="34" charset="0"/>
              </a:rPr>
              <a:t>BaFin</a:t>
            </a:r>
            <a:r>
              <a:rPr lang="en-AU" altLang="en-US" sz="800" dirty="0">
                <a:solidFill>
                  <a:srgbClr val="000000"/>
                </a:solidFill>
                <a:ea typeface="ＭＳ Ｐゴシック" panose="020B0600070205080204" pitchFamily="34" charset="-128"/>
                <a:cs typeface="Arial" panose="020B0604020202020204" pitchFamily="34" charset="0"/>
              </a:rPr>
              <a:t>. </a:t>
            </a:r>
            <a:r>
              <a:rPr lang="en-AU" altLang="en-US" sz="800" b="1" dirty="0">
                <a:solidFill>
                  <a:srgbClr val="000000"/>
                </a:solidFill>
                <a:ea typeface="ＭＳ Ｐゴシック" panose="020B0600070205080204" pitchFamily="34" charset="-128"/>
                <a:cs typeface="Arial" panose="020B0604020202020204" pitchFamily="34" charset="0"/>
              </a:rPr>
              <a:t>France</a:t>
            </a:r>
            <a:r>
              <a:rPr lang="en-AU" altLang="en-US" sz="800" dirty="0">
                <a:solidFill>
                  <a:srgbClr val="000000"/>
                </a:solidFill>
                <a:ea typeface="ＭＳ Ｐゴシック" panose="020B0600070205080204" pitchFamily="34" charset="-128"/>
                <a:cs typeface="Arial" panose="020B0604020202020204" pitchFamily="34" charset="0"/>
              </a:rPr>
              <a:t>: In France, research is issued and distributed by Macquarie Capital (Europe) Ltd, which is authorised and regulated in the United Kingdom by the Financial Conduct Authority (No. 193905). </a:t>
            </a:r>
            <a:r>
              <a:rPr lang="en-AU" altLang="en-US" sz="800" b="1" dirty="0">
                <a:solidFill>
                  <a:srgbClr val="000000"/>
                </a:solidFill>
                <a:ea typeface="ＭＳ Ｐゴシック" panose="020B0600070205080204" pitchFamily="34" charset="-128"/>
                <a:cs typeface="Arial" panose="020B0604020202020204" pitchFamily="34" charset="0"/>
              </a:rPr>
              <a:t>Hong Kong &amp; Mainland China</a:t>
            </a:r>
            <a:r>
              <a:rPr lang="en-AU" altLang="en-US" sz="800" dirty="0">
                <a:solidFill>
                  <a:srgbClr val="000000"/>
                </a:solidFill>
                <a:ea typeface="ＭＳ Ｐゴシック" panose="020B0600070205080204" pitchFamily="34" charset="-128"/>
                <a:cs typeface="Arial" panose="020B0604020202020204" pitchFamily="34" charset="0"/>
              </a:rPr>
              <a:t>: In Hong Kong, research is issued and distributed by Macquarie Capital Limited, which is licensed and regulated by the Securities and Futures Commission. In Mainland China, Macquarie Securities (Australia) Limited Shanghai Representative Office only engages in non-business operational activities excluding issuing and distributing research. Only non-A share research is distributed into Mainland China by Macquarie Capital Limited.  </a:t>
            </a:r>
            <a:r>
              <a:rPr lang="en-AU" altLang="en-US" sz="800" b="1" dirty="0">
                <a:solidFill>
                  <a:srgbClr val="000000"/>
                </a:solidFill>
                <a:ea typeface="ＭＳ Ｐゴシック" panose="020B0600070205080204" pitchFamily="34" charset="-128"/>
                <a:cs typeface="Arial" panose="020B0604020202020204" pitchFamily="34" charset="0"/>
              </a:rPr>
              <a:t>Japan</a:t>
            </a:r>
            <a:r>
              <a:rPr lang="en-AU" altLang="en-US" sz="800" dirty="0">
                <a:solidFill>
                  <a:srgbClr val="000000"/>
                </a:solidFill>
                <a:ea typeface="ＭＳ Ｐゴシック" panose="020B0600070205080204" pitchFamily="34" charset="-128"/>
                <a:cs typeface="Arial" panose="020B0604020202020204" pitchFamily="34" charset="0"/>
              </a:rPr>
              <a:t>: In Japan, research is issued and distributed by Macquarie Capital Securities (Japan) Limited, a member of the Tokyo Stock Exchange, Inc. and Osaka Exchange, Inc. (Financial Instruments Firm, Kanto Financial Bureau (kin-</a:t>
            </a:r>
            <a:r>
              <a:rPr lang="en-AU" altLang="en-US" sz="800" dirty="0" err="1">
                <a:solidFill>
                  <a:srgbClr val="000000"/>
                </a:solidFill>
                <a:ea typeface="ＭＳ Ｐゴシック" panose="020B0600070205080204" pitchFamily="34" charset="-128"/>
                <a:cs typeface="Arial" panose="020B0604020202020204" pitchFamily="34" charset="0"/>
              </a:rPr>
              <a:t>sho</a:t>
            </a:r>
            <a:r>
              <a:rPr lang="en-AU" altLang="en-US" sz="800" dirty="0">
                <a:solidFill>
                  <a:srgbClr val="000000"/>
                </a:solidFill>
                <a:ea typeface="ＭＳ Ｐゴシック" panose="020B0600070205080204" pitchFamily="34" charset="-128"/>
                <a:cs typeface="Arial" panose="020B0604020202020204" pitchFamily="34" charset="0"/>
              </a:rPr>
              <a:t>) No. 231, a member of Japan Securities Dealers Association).  </a:t>
            </a:r>
            <a:r>
              <a:rPr lang="en-GB" altLang="en-US" sz="800" b="1" dirty="0">
                <a:solidFill>
                  <a:srgbClr val="000000"/>
                </a:solidFill>
                <a:ea typeface="ＭＳ Ｐゴシック" panose="020B0600070205080204" pitchFamily="34" charset="-128"/>
                <a:cs typeface="Arial" panose="020B0604020202020204" pitchFamily="34" charset="0"/>
              </a:rPr>
              <a:t>India</a:t>
            </a:r>
            <a:r>
              <a:rPr lang="en-GB" altLang="en-US" sz="800" dirty="0">
                <a:solidFill>
                  <a:srgbClr val="000000"/>
                </a:solidFill>
                <a:ea typeface="ＭＳ Ｐゴシック" panose="020B0600070205080204" pitchFamily="34" charset="-128"/>
                <a:cs typeface="Arial" panose="020B0604020202020204" pitchFamily="34" charset="0"/>
              </a:rPr>
              <a:t>: </a:t>
            </a:r>
            <a:r>
              <a:rPr lang="en-AU" altLang="en-US" sz="800" dirty="0">
                <a:solidFill>
                  <a:srgbClr val="000000"/>
                </a:solidFill>
                <a:ea typeface="ＭＳ Ｐゴシック" panose="020B0600070205080204" pitchFamily="34" charset="-128"/>
                <a:cs typeface="Arial" panose="020B0604020202020204" pitchFamily="34" charset="0"/>
              </a:rPr>
              <a:t>In India, research is issued and distributed by Macquarie Capital Securities (India) </a:t>
            </a:r>
            <a:r>
              <a:rPr lang="en-AU" altLang="en-US" sz="800" dirty="0" err="1">
                <a:solidFill>
                  <a:srgbClr val="000000"/>
                </a:solidFill>
                <a:ea typeface="ＭＳ Ｐゴシック" panose="020B0600070205080204" pitchFamily="34" charset="-128"/>
                <a:cs typeface="Arial" panose="020B0604020202020204" pitchFamily="34" charset="0"/>
              </a:rPr>
              <a:t>Pvt.</a:t>
            </a:r>
            <a:r>
              <a:rPr lang="en-AU" altLang="en-US" sz="800" dirty="0">
                <a:solidFill>
                  <a:srgbClr val="000000"/>
                </a:solidFill>
                <a:ea typeface="ＭＳ Ｐゴシック" panose="020B0600070205080204" pitchFamily="34" charset="-128"/>
                <a:cs typeface="Arial" panose="020B0604020202020204" pitchFamily="34" charset="0"/>
              </a:rPr>
              <a:t> Ltd. (CIN: U65920MH1995PTC090696), 92, Level 9, 2 North Avenue, Maker </a:t>
            </a:r>
            <a:r>
              <a:rPr lang="en-AU" altLang="en-US" sz="800" dirty="0" err="1">
                <a:solidFill>
                  <a:srgbClr val="000000"/>
                </a:solidFill>
                <a:ea typeface="ＭＳ Ｐゴシック" panose="020B0600070205080204" pitchFamily="34" charset="-128"/>
                <a:cs typeface="Arial" panose="020B0604020202020204" pitchFamily="34" charset="0"/>
              </a:rPr>
              <a:t>Maxity</a:t>
            </a:r>
            <a:r>
              <a:rPr lang="en-AU" altLang="en-US" sz="800" dirty="0">
                <a:solidFill>
                  <a:srgbClr val="000000"/>
                </a:solidFill>
                <a:ea typeface="ＭＳ Ｐゴシック" panose="020B0600070205080204" pitchFamily="34" charset="-128"/>
                <a:cs typeface="Arial" panose="020B0604020202020204" pitchFamily="34" charset="0"/>
              </a:rPr>
              <a:t>, </a:t>
            </a:r>
            <a:r>
              <a:rPr lang="en-AU" altLang="en-US" sz="800" dirty="0" err="1">
                <a:solidFill>
                  <a:srgbClr val="000000"/>
                </a:solidFill>
                <a:ea typeface="ＭＳ Ｐゴシック" panose="020B0600070205080204" pitchFamily="34" charset="-128"/>
                <a:cs typeface="Arial" panose="020B0604020202020204" pitchFamily="34" charset="0"/>
              </a:rPr>
              <a:t>Bandra</a:t>
            </a:r>
            <a:r>
              <a:rPr lang="en-AU" altLang="en-US" sz="800" dirty="0">
                <a:solidFill>
                  <a:srgbClr val="000000"/>
                </a:solidFill>
                <a:ea typeface="ＭＳ Ｐゴシック" panose="020B0600070205080204" pitchFamily="34" charset="-128"/>
                <a:cs typeface="Arial" panose="020B0604020202020204" pitchFamily="34" charset="0"/>
              </a:rPr>
              <a:t> </a:t>
            </a:r>
            <a:r>
              <a:rPr lang="en-AU" altLang="en-US" sz="800" dirty="0" err="1">
                <a:solidFill>
                  <a:srgbClr val="000000"/>
                </a:solidFill>
                <a:ea typeface="ＭＳ Ｐゴシック" panose="020B0600070205080204" pitchFamily="34" charset="-128"/>
                <a:cs typeface="Arial" panose="020B0604020202020204" pitchFamily="34" charset="0"/>
              </a:rPr>
              <a:t>Kurla</a:t>
            </a:r>
            <a:r>
              <a:rPr lang="en-AU" altLang="en-US" sz="800" dirty="0">
                <a:solidFill>
                  <a:srgbClr val="000000"/>
                </a:solidFill>
                <a:ea typeface="ＭＳ Ｐゴシック" panose="020B0600070205080204" pitchFamily="34" charset="-128"/>
                <a:cs typeface="Arial" panose="020B0604020202020204" pitchFamily="34" charset="0"/>
              </a:rPr>
              <a:t> Complex, </a:t>
            </a:r>
            <a:r>
              <a:rPr lang="en-AU" altLang="en-US" sz="800" dirty="0" err="1">
                <a:solidFill>
                  <a:srgbClr val="000000"/>
                </a:solidFill>
                <a:ea typeface="ＭＳ Ｐゴシック" panose="020B0600070205080204" pitchFamily="34" charset="-128"/>
                <a:cs typeface="Arial" panose="020B0604020202020204" pitchFamily="34" charset="0"/>
              </a:rPr>
              <a:t>Bandra</a:t>
            </a:r>
            <a:r>
              <a:rPr lang="en-AU" altLang="en-US" sz="800" dirty="0">
                <a:solidFill>
                  <a:srgbClr val="000000"/>
                </a:solidFill>
                <a:ea typeface="ＭＳ Ｐゴシック" panose="020B0600070205080204" pitchFamily="34" charset="-128"/>
                <a:cs typeface="Arial" panose="020B0604020202020204" pitchFamily="34" charset="0"/>
              </a:rPr>
              <a:t> (East), Mumbai – 400 051, India, which is a SEBI registered Research Analyst having registration no. INH000000545.  </a:t>
            </a:r>
            <a:r>
              <a:rPr lang="en-AU" altLang="en-US" sz="800" b="1" dirty="0">
                <a:solidFill>
                  <a:srgbClr val="000000"/>
                </a:solidFill>
                <a:ea typeface="ＭＳ Ｐゴシック" panose="020B0600070205080204" pitchFamily="34" charset="-128"/>
                <a:cs typeface="Arial" panose="020B0604020202020204" pitchFamily="34" charset="0"/>
              </a:rPr>
              <a:t>Malaysia</a:t>
            </a:r>
            <a:r>
              <a:rPr lang="en-AU" altLang="en-US" sz="800" dirty="0">
                <a:solidFill>
                  <a:srgbClr val="000000"/>
                </a:solidFill>
                <a:ea typeface="ＭＳ Ｐゴシック" panose="020B0600070205080204" pitchFamily="34" charset="-128"/>
                <a:cs typeface="Arial" panose="020B0604020202020204" pitchFamily="34" charset="0"/>
              </a:rPr>
              <a:t>: In Malaysia, research is issued and distributed by Macquarie Capital Securities (Malaysia) </a:t>
            </a:r>
            <a:r>
              <a:rPr lang="en-AU" altLang="en-US" sz="800" dirty="0" err="1">
                <a:solidFill>
                  <a:srgbClr val="000000"/>
                </a:solidFill>
                <a:ea typeface="ＭＳ Ｐゴシック" panose="020B0600070205080204" pitchFamily="34" charset="-128"/>
                <a:cs typeface="Arial" panose="020B0604020202020204" pitchFamily="34" charset="0"/>
              </a:rPr>
              <a:t>Sdn</a:t>
            </a:r>
            <a:r>
              <a:rPr lang="en-AU" altLang="en-US" sz="800" dirty="0">
                <a:solidFill>
                  <a:srgbClr val="000000"/>
                </a:solidFill>
                <a:ea typeface="ＭＳ Ｐゴシック" panose="020B0600070205080204" pitchFamily="34" charset="-128"/>
                <a:cs typeface="Arial" panose="020B0604020202020204" pitchFamily="34" charset="0"/>
              </a:rPr>
              <a:t>. Bhd. (Company registration number: 463469-W) which is a Participating Organisation of Bursa Malaysia </a:t>
            </a:r>
            <a:r>
              <a:rPr lang="en-AU" altLang="en-US" sz="800" dirty="0" err="1">
                <a:solidFill>
                  <a:srgbClr val="000000"/>
                </a:solidFill>
                <a:ea typeface="ＭＳ Ｐゴシック" panose="020B0600070205080204" pitchFamily="34" charset="-128"/>
                <a:cs typeface="Arial" panose="020B0604020202020204" pitchFamily="34" charset="0"/>
              </a:rPr>
              <a:t>Berhad</a:t>
            </a:r>
            <a:r>
              <a:rPr lang="en-AU" altLang="en-US" sz="800" dirty="0">
                <a:solidFill>
                  <a:srgbClr val="000000"/>
                </a:solidFill>
                <a:ea typeface="ＭＳ Ｐゴシック" panose="020B0600070205080204" pitchFamily="34" charset="-128"/>
                <a:cs typeface="Arial" panose="020B0604020202020204" pitchFamily="34" charset="0"/>
              </a:rPr>
              <a:t> and a holder of Capital Markets Services License issued by the Securities Commission.  </a:t>
            </a:r>
            <a:r>
              <a:rPr lang="en-AU" altLang="en-US" sz="800" b="1" dirty="0">
                <a:solidFill>
                  <a:srgbClr val="000000"/>
                </a:solidFill>
                <a:ea typeface="ＭＳ Ｐゴシック" panose="020B0600070205080204" pitchFamily="34" charset="-128"/>
                <a:cs typeface="Arial" panose="020B0604020202020204" pitchFamily="34" charset="0"/>
              </a:rPr>
              <a:t>Taiwan</a:t>
            </a:r>
            <a:r>
              <a:rPr lang="en-AU" altLang="en-US" sz="800" dirty="0">
                <a:solidFill>
                  <a:srgbClr val="000000"/>
                </a:solidFill>
                <a:ea typeface="ＭＳ Ｐゴシック" panose="020B0600070205080204" pitchFamily="34" charset="-128"/>
                <a:cs typeface="Arial" panose="020B0604020202020204" pitchFamily="34" charset="0"/>
              </a:rPr>
              <a:t>: In Taiwan, research is issued and distributed by </a:t>
            </a:r>
            <a:r>
              <a:rPr lang="en-US" altLang="ja-JP" sz="800" dirty="0">
                <a:solidFill>
                  <a:schemeClr val="tx1"/>
                </a:solidFill>
                <a:ea typeface="Calibri" panose="020F0502020204030204" pitchFamily="34" charset="0"/>
                <a:cs typeface="Arial" panose="020B0604020202020204" pitchFamily="34" charset="0"/>
              </a:rPr>
              <a:t>Macquarie Capital Limited, Taiwan Securities Branch</a:t>
            </a:r>
            <a:r>
              <a:rPr lang="en-AU" altLang="en-US" sz="800" dirty="0">
                <a:solidFill>
                  <a:srgbClr val="000000"/>
                </a:solidFill>
                <a:ea typeface="ＭＳ Ｐゴシック" panose="020B0600070205080204" pitchFamily="34" charset="-128"/>
                <a:cs typeface="Arial" panose="020B0604020202020204" pitchFamily="34" charset="0"/>
              </a:rPr>
              <a:t>, which is licensed and regulated by the Financial Supervisory Commission.  </a:t>
            </a:r>
            <a:r>
              <a:rPr lang="en-AU" altLang="en-US" sz="800" u="sng" dirty="0">
                <a:solidFill>
                  <a:srgbClr val="000000"/>
                </a:solidFill>
                <a:ea typeface="ＭＳ Ｐゴシック" panose="020B0600070205080204" pitchFamily="34" charset="-128"/>
                <a:cs typeface="Arial" panose="020B0604020202020204" pitchFamily="34" charset="0"/>
              </a:rPr>
              <a:t>No portion of the report may be reproduced or quoted by the press or any other person without authorisation from Macquarie</a:t>
            </a:r>
            <a:r>
              <a:rPr lang="en-AU" altLang="en-US" sz="800" dirty="0">
                <a:solidFill>
                  <a:srgbClr val="000000"/>
                </a:solidFill>
                <a:ea typeface="ＭＳ Ｐゴシック" panose="020B0600070205080204" pitchFamily="34" charset="-128"/>
                <a:cs typeface="Arial" panose="020B0604020202020204" pitchFamily="34" charset="0"/>
              </a:rPr>
              <a:t>.  </a:t>
            </a:r>
            <a:r>
              <a:rPr lang="en-AU" altLang="en-US" sz="800" u="sng" dirty="0">
                <a:solidFill>
                  <a:srgbClr val="000000"/>
                </a:solidFill>
                <a:ea typeface="ＭＳ Ｐゴシック" panose="020B0600070205080204" pitchFamily="34" charset="-128"/>
                <a:cs typeface="Arial" panose="020B0604020202020204" pitchFamily="34" charset="0"/>
              </a:rPr>
              <a:t>Nothing in this research shall be construed as a solicitation to buy or sell any security or product.</a:t>
            </a:r>
            <a:r>
              <a:rPr lang="en-AU" altLang="en-US" sz="800" dirty="0">
                <a:solidFill>
                  <a:srgbClr val="000000"/>
                </a:solidFill>
                <a:ea typeface="ＭＳ Ｐゴシック" panose="020B0600070205080204" pitchFamily="34" charset="-128"/>
                <a:cs typeface="Arial" panose="020B0604020202020204" pitchFamily="34" charset="0"/>
              </a:rPr>
              <a:t> </a:t>
            </a:r>
            <a:r>
              <a:rPr lang="en-US" altLang="en-US" sz="800" u="sng" dirty="0">
                <a:solidFill>
                  <a:schemeClr val="tx1"/>
                </a:solidFill>
                <a:ea typeface="ＭＳ Ｐゴシック" panose="020B0600070205080204" pitchFamily="34" charset="-128"/>
                <a:cs typeface="Arial" panose="020B0604020202020204" pitchFamily="34" charset="0"/>
              </a:rPr>
              <a:t>The recipient of this report shall not engage in any activities which may give rise to potential conflicts of interest to the report.</a:t>
            </a:r>
            <a:r>
              <a:rPr lang="en-AU" altLang="en-US" sz="800" dirty="0">
                <a:solidFill>
                  <a:srgbClr val="000000"/>
                </a:solidFill>
                <a:ea typeface="ＭＳ Ｐゴシック" panose="020B0600070205080204" pitchFamily="34" charset="-128"/>
                <a:cs typeface="Arial" panose="020B0604020202020204" pitchFamily="34" charset="0"/>
              </a:rPr>
              <a:t> Research Associate(s) in this report who are registered as Clerks only assist in the preparation of research and are not engaged in writing the research. </a:t>
            </a:r>
            <a:r>
              <a:rPr lang="en-AU" altLang="en-US" sz="800" b="1" dirty="0">
                <a:solidFill>
                  <a:srgbClr val="000000"/>
                </a:solidFill>
                <a:ea typeface="ＭＳ Ｐゴシック" panose="020B0600070205080204" pitchFamily="34" charset="-128"/>
                <a:cs typeface="Arial" panose="020B0604020202020204" pitchFamily="34" charset="0"/>
              </a:rPr>
              <a:t>Thailand</a:t>
            </a:r>
            <a:r>
              <a:rPr lang="en-AU" altLang="en-US" sz="800" dirty="0">
                <a:solidFill>
                  <a:srgbClr val="000000"/>
                </a:solidFill>
                <a:ea typeface="ＭＳ Ｐゴシック" panose="020B0600070205080204" pitchFamily="34" charset="-128"/>
                <a:cs typeface="Arial" panose="020B0604020202020204" pitchFamily="34" charset="0"/>
              </a:rPr>
              <a:t>: In Thailand, research is produced, issued and distributed by Macquarie Securities (Thailand) Ltd. Macquarie Securities (Thailand) Ltd. is a licensed securities company that is authorized by the Ministry of Finance, regulated by the Securities and Exchange Commission of Thailand and is an exchange member of the Stock Exchange of Thailand. The Thai Institute of Directors Association has disclosed the Corporate Governance Report of Thai Listed Companies made pursuant to the policy of the Securities and Exchange Commission of Thailand. Macquarie Securities (Thailand) Ltd does not endorse the result of the Corporate Governance Report of Thai Listed Companies but this Report can be accessed at: </a:t>
            </a:r>
            <a:r>
              <a:rPr lang="en-AU" altLang="en-US" sz="800" u="sng" dirty="0">
                <a:solidFill>
                  <a:srgbClr val="000000"/>
                </a:solidFill>
                <a:ea typeface="ＭＳ Ｐゴシック" panose="020B0600070205080204" pitchFamily="34" charset="-128"/>
                <a:cs typeface="Arial" panose="020B0604020202020204" pitchFamily="34" charset="0"/>
                <a:hlinkClick r:id="rId3"/>
              </a:rPr>
              <a:t>http://www.thai-iod.com/en/publications.asp?type=4</a:t>
            </a:r>
            <a:r>
              <a:rPr lang="en-AU" altLang="en-US" sz="800" dirty="0">
                <a:solidFill>
                  <a:srgbClr val="000000"/>
                </a:solidFill>
                <a:ea typeface="ＭＳ Ｐゴシック" panose="020B0600070205080204" pitchFamily="34" charset="-128"/>
                <a:cs typeface="Arial" panose="020B0604020202020204" pitchFamily="34" charset="0"/>
              </a:rPr>
              <a:t>. </a:t>
            </a:r>
            <a:r>
              <a:rPr lang="en-AU" altLang="en-US" sz="800" b="1" dirty="0">
                <a:solidFill>
                  <a:srgbClr val="000000"/>
                </a:solidFill>
                <a:ea typeface="ＭＳ Ｐゴシック" panose="020B0600070205080204" pitchFamily="34" charset="-128"/>
                <a:cs typeface="Arial" panose="020B0604020202020204" pitchFamily="34" charset="0"/>
              </a:rPr>
              <a:t>South Korea</a:t>
            </a:r>
            <a:r>
              <a:rPr lang="en-AU" altLang="en-US" sz="800" dirty="0">
                <a:solidFill>
                  <a:srgbClr val="000000"/>
                </a:solidFill>
                <a:ea typeface="ＭＳ Ｐゴシック" panose="020B0600070205080204" pitchFamily="34" charset="-128"/>
                <a:cs typeface="Arial" panose="020B0604020202020204" pitchFamily="34" charset="0"/>
              </a:rPr>
              <a:t>: In South Korea, unless otherwise stated, research is prepared, issued and distributed by Macquarie Securities Korea Limited, which is regulated by the Financial Supervisory Services. Information on analysts in MSKL is disclosed at: </a:t>
            </a:r>
            <a:r>
              <a:rPr lang="en-AU" altLang="en-US" sz="800" u="sng" dirty="0">
                <a:solidFill>
                  <a:srgbClr val="000000"/>
                </a:solidFill>
                <a:ea typeface="ＭＳ Ｐゴシック" panose="020B0600070205080204" pitchFamily="34" charset="-128"/>
                <a:cs typeface="Arial" panose="020B0604020202020204" pitchFamily="34" charset="0"/>
                <a:hlinkClick r:id="rId4"/>
              </a:rPr>
              <a:t>http://dis.kofia.or.kr/websquare/index.jsp?w2xPath=/wq/fundMgr/DISFundMgrAnalystStut.xml&amp;divisionId=MDIS03002001000000&amp;serviceId=SDIS03002001000</a:t>
            </a:r>
            <a:r>
              <a:rPr lang="en-AU" altLang="en-US" sz="800" dirty="0">
                <a:solidFill>
                  <a:srgbClr val="000000"/>
                </a:solidFill>
                <a:ea typeface="ＭＳ Ｐゴシック" panose="020B0600070205080204" pitchFamily="34" charset="-128"/>
                <a:cs typeface="Arial" panose="020B0604020202020204" pitchFamily="34" charset="0"/>
              </a:rPr>
              <a:t>. </a:t>
            </a:r>
            <a:r>
              <a:rPr lang="en-AU" altLang="en-US" sz="800" b="1" dirty="0">
                <a:solidFill>
                  <a:srgbClr val="000000"/>
                </a:solidFill>
                <a:ea typeface="ＭＳ Ｐゴシック" panose="020B0600070205080204" pitchFamily="34" charset="-128"/>
                <a:cs typeface="Arial" panose="020B0604020202020204" pitchFamily="34" charset="0"/>
              </a:rPr>
              <a:t>South Africa</a:t>
            </a:r>
            <a:r>
              <a:rPr lang="en-AU" altLang="en-US" sz="800" dirty="0">
                <a:solidFill>
                  <a:srgbClr val="000000"/>
                </a:solidFill>
                <a:ea typeface="ＭＳ Ｐゴシック" panose="020B0600070205080204" pitchFamily="34" charset="-128"/>
                <a:cs typeface="Arial" panose="020B0604020202020204" pitchFamily="34" charset="0"/>
              </a:rPr>
              <a:t>: In South Africa, research is issued and distributed by </a:t>
            </a:r>
            <a:r>
              <a:rPr lang="en-US" altLang="en-US" sz="800" dirty="0">
                <a:solidFill>
                  <a:srgbClr val="000000"/>
                </a:solidFill>
                <a:ea typeface="ＭＳ Ｐゴシック" panose="020B0600070205080204" pitchFamily="34" charset="-128"/>
                <a:cs typeface="Arial" panose="020B0604020202020204" pitchFamily="34" charset="0"/>
              </a:rPr>
              <a:t>Macquarie Equities South Africa (Pty) Ltd.</a:t>
            </a:r>
            <a:r>
              <a:rPr lang="en-AU" altLang="en-US" sz="800" dirty="0">
                <a:solidFill>
                  <a:srgbClr val="000000"/>
                </a:solidFill>
                <a:ea typeface="ＭＳ Ｐゴシック" panose="020B0600070205080204" pitchFamily="34" charset="-128"/>
                <a:cs typeface="Arial" panose="020B0604020202020204" pitchFamily="34" charset="0"/>
              </a:rPr>
              <a:t>, a member of the JSE Limited.  </a:t>
            </a:r>
            <a:r>
              <a:rPr lang="en-AU" altLang="en-US" sz="800" b="1" dirty="0">
                <a:solidFill>
                  <a:srgbClr val="000000"/>
                </a:solidFill>
                <a:ea typeface="ＭＳ Ｐゴシック" panose="020B0600070205080204" pitchFamily="34" charset="-128"/>
                <a:cs typeface="Arial" panose="020B0604020202020204" pitchFamily="34" charset="0"/>
              </a:rPr>
              <a:t>Singapore</a:t>
            </a:r>
            <a:r>
              <a:rPr lang="en-AU" altLang="en-US" sz="800" dirty="0">
                <a:solidFill>
                  <a:srgbClr val="000000"/>
                </a:solidFill>
                <a:ea typeface="ＭＳ Ｐゴシック" panose="020B0600070205080204" pitchFamily="34" charset="-128"/>
                <a:cs typeface="Arial" panose="020B0604020202020204" pitchFamily="34" charset="0"/>
              </a:rPr>
              <a:t>: In Singapore, research is issued and distributed by Macquarie Capital Securities (Singapore) Pte Ltd (Company Registration Number: 198702912C), a Capital Markets Services license holder under the Securities and Futures Act to deal in securities and provide custodial services in Singapore. Pursuant to the Financial Advisers (Amendment) Regulations 2005, Macquarie Capital Securities (Singapore) Pte Ltd is exempt from complying with sections 25, 27 and 36 of the Financial Advisers Act. All Singapore-based recipients of research produced by Macquarie Capital (Europe) Limited, Macquarie Capital Markets Canada Ltd, </a:t>
            </a:r>
            <a:r>
              <a:rPr lang="en-US" altLang="en-US" sz="800" dirty="0">
                <a:solidFill>
                  <a:srgbClr val="000000"/>
                </a:solidFill>
                <a:ea typeface="ＭＳ Ｐゴシック" panose="020B0600070205080204" pitchFamily="34" charset="-128"/>
                <a:cs typeface="Arial" panose="020B0604020202020204" pitchFamily="34" charset="0"/>
              </a:rPr>
              <a:t>Macquarie Equities South Africa (Pty) Ltd. </a:t>
            </a:r>
            <a:r>
              <a:rPr lang="en-AU" altLang="en-US" sz="800" dirty="0">
                <a:solidFill>
                  <a:srgbClr val="000000"/>
                </a:solidFill>
                <a:ea typeface="ＭＳ Ｐゴシック" panose="020B0600070205080204" pitchFamily="34" charset="-128"/>
                <a:cs typeface="Arial" panose="020B0604020202020204" pitchFamily="34" charset="0"/>
              </a:rPr>
              <a:t>and Macquarie Capital (USA) Inc. represent and warrant that they are institutional investors as defined in the Securities and Futures Act. </a:t>
            </a:r>
            <a:r>
              <a:rPr lang="en-AU" altLang="en-US" sz="800" b="1" dirty="0">
                <a:solidFill>
                  <a:srgbClr val="000000"/>
                </a:solidFill>
                <a:ea typeface="ＭＳ Ｐゴシック" panose="020B0600070205080204" pitchFamily="34" charset="-128"/>
                <a:cs typeface="Arial" panose="020B0604020202020204" pitchFamily="34" charset="0"/>
              </a:rPr>
              <a:t>United States</a:t>
            </a:r>
            <a:r>
              <a:rPr lang="en-AU" altLang="en-US" sz="800" dirty="0">
                <a:solidFill>
                  <a:srgbClr val="000000"/>
                </a:solidFill>
                <a:ea typeface="ＭＳ Ｐゴシック" panose="020B0600070205080204" pitchFamily="34" charset="-128"/>
                <a:cs typeface="Arial" panose="020B0604020202020204" pitchFamily="34" charset="0"/>
              </a:rPr>
              <a:t>: In the United States, research is issued and distributed by Macquarie Capital (USA) Inc., which is a registered broker-dealer and member of FINRA.  Macquarie Capital (USA) </a:t>
            </a:r>
            <a:r>
              <a:rPr lang="en-AU" altLang="en-US" sz="800" dirty="0" err="1">
                <a:solidFill>
                  <a:srgbClr val="000000"/>
                </a:solidFill>
                <a:ea typeface="ＭＳ Ｐゴシック" panose="020B0600070205080204" pitchFamily="34" charset="-128"/>
                <a:cs typeface="Arial" panose="020B0604020202020204" pitchFamily="34" charset="0"/>
              </a:rPr>
              <a:t>Inc</a:t>
            </a:r>
            <a:r>
              <a:rPr lang="en-AU" altLang="en-US" sz="800" dirty="0">
                <a:solidFill>
                  <a:srgbClr val="000000"/>
                </a:solidFill>
                <a:ea typeface="ＭＳ Ｐゴシック" panose="020B0600070205080204" pitchFamily="34" charset="-128"/>
                <a:cs typeface="Arial" panose="020B0604020202020204" pitchFamily="34" charset="0"/>
              </a:rPr>
              <a:t>, accepts responsibility for the content of each research report prepared by one of its non-US affiliates when the research report is distributed in the United States by Macquarie Capital (USA) Inc. Macquarie Capital (USA) Inc.’s affiliate analysts are not registered as research analysts with FINRA, may not be associated persons of Macquarie Capital (USA) Inc., and therefore may not be subject to FINRA rule restrictions on communications with a subject company, public appearances, and trading securities held by a research analyst account. Information regarding futures is provided for reference purposes only and is not a solicitation for purchases or sales of futures. Any persons receiving this report directly from Macquarie Capital (USA) Inc. and wishing to effect a transaction in any security described herein should do so with Macquarie Capital (USA) Inc.  Important disclosure information regarding the subject companies covered in this report is available at </a:t>
            </a:r>
            <a:r>
              <a:rPr lang="en-AU" altLang="en-US" sz="800" u="sng" dirty="0">
                <a:solidFill>
                  <a:srgbClr val="000000"/>
                </a:solidFill>
                <a:ea typeface="ＭＳ Ｐゴシック" panose="020B0600070205080204" pitchFamily="34" charset="-128"/>
                <a:cs typeface="Arial" panose="020B0604020202020204" pitchFamily="34" charset="0"/>
                <a:hlinkClick r:id="rId5"/>
              </a:rPr>
              <a:t>www.macquarie.com/research/disclosures</a:t>
            </a:r>
            <a:r>
              <a:rPr lang="en-AU" altLang="en-US" sz="800" dirty="0">
                <a:solidFill>
                  <a:srgbClr val="000000"/>
                </a:solidFill>
                <a:ea typeface="ＭＳ Ｐゴシック" panose="020B0600070205080204" pitchFamily="34" charset="-128"/>
                <a:cs typeface="Arial" panose="020B0604020202020204" pitchFamily="34" charset="0"/>
              </a:rPr>
              <a:t>, or contact your registered representative at 1-888-MAC-STOCK, or write to the Supervisory Analysts, Research Department, Macquarie Securities, 125 W.55th Street, New York, NY 10019</a:t>
            </a:r>
            <a:r>
              <a:rPr lang="en-AU" altLang="ja-JP" sz="800" dirty="0">
                <a:solidFill>
                  <a:srgbClr val="000000"/>
                </a:solidFill>
                <a:ea typeface="ＭＳ Ｐゴシック" panose="020B0600070205080204" pitchFamily="34" charset="-128"/>
                <a:cs typeface="Arial" panose="020B0604020202020204" pitchFamily="34" charset="0"/>
              </a:rPr>
              <a:t>.          </a:t>
            </a:r>
            <a:r>
              <a:rPr lang="en-US" altLang="ja-JP" sz="800" dirty="0">
                <a:solidFill>
                  <a:srgbClr val="000000"/>
                </a:solidFill>
                <a:ea typeface="ＭＳ Ｐゴシック" panose="020B0600070205080204" pitchFamily="34" charset="-128"/>
                <a:cs typeface="Arial" panose="020B0604020202020204" pitchFamily="34" charset="0"/>
              </a:rPr>
              <a:t>© Macquarie Group</a:t>
            </a:r>
          </a:p>
          <a:p>
            <a:pPr algn="l"/>
            <a:endParaRPr lang="ja-JP" altLang="en-AU" b="1" dirty="0">
              <a:solidFill>
                <a:srgbClr val="000000"/>
              </a:solidFill>
              <a:ea typeface="ＭＳ Ｐゴシック" panose="020B0600070205080204" pitchFamily="34" charset="-128"/>
              <a:cs typeface="Arial" panose="020B0604020202020204" pitchFamily="34" charset="0"/>
            </a:endParaRPr>
          </a:p>
        </p:txBody>
      </p:sp>
      <p:sp>
        <p:nvSpPr>
          <p:cNvPr id="4" name="Footer Placeholder 4"/>
          <p:cNvSpPr>
            <a:spLocks noGrp="1"/>
          </p:cNvSpPr>
          <p:nvPr>
            <p:ph type="ftr" sz="quarter" idx="11"/>
          </p:nvPr>
        </p:nvSpPr>
        <p:spPr>
          <a:xfrm>
            <a:off x="0" y="6605590"/>
            <a:ext cx="9906000" cy="231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a:solidFill>
                  <a:schemeClr val="tx1"/>
                </a:solidFill>
                <a:latin typeface="Arial" panose="020B0604020202020204" pitchFamily="34" charset="0"/>
              </a:defRPr>
            </a:lvl1pPr>
            <a:lvl2pPr marL="742950" indent="-285750" defTabSz="762000">
              <a:defRPr>
                <a:solidFill>
                  <a:schemeClr val="tx1"/>
                </a:solidFill>
                <a:latin typeface="Arial" panose="020B0604020202020204" pitchFamily="34" charset="0"/>
              </a:defRPr>
            </a:lvl2pPr>
            <a:lvl3pPr marL="1143000" indent="-228600" defTabSz="762000">
              <a:defRPr>
                <a:solidFill>
                  <a:schemeClr val="tx1"/>
                </a:solidFill>
                <a:latin typeface="Arial" panose="020B0604020202020204" pitchFamily="34" charset="0"/>
              </a:defRPr>
            </a:lvl3pPr>
            <a:lvl4pPr marL="1600200" indent="-228600" defTabSz="762000">
              <a:defRPr>
                <a:solidFill>
                  <a:schemeClr val="tx1"/>
                </a:solidFill>
                <a:latin typeface="Arial" panose="020B0604020202020204" pitchFamily="34" charset="0"/>
              </a:defRPr>
            </a:lvl4pPr>
            <a:lvl5pPr marL="2057400" indent="-228600" defTabSz="762000">
              <a:defRPr>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a:solidFill>
                  <a:schemeClr val="tx1"/>
                </a:solidFill>
                <a:latin typeface="Arial" panose="020B0604020202020204" pitchFamily="34" charset="0"/>
              </a:defRPr>
            </a:lvl9pPr>
          </a:lstStyle>
          <a:p>
            <a:r>
              <a:rPr lang="en-AU" altLang="ja-JP" dirty="0" smtClean="0">
                <a:solidFill>
                  <a:srgbClr val="000000"/>
                </a:solidFill>
              </a:rPr>
              <a:t>Page 15</a:t>
            </a:r>
          </a:p>
        </p:txBody>
      </p:sp>
    </p:spTree>
    <p:extLst>
      <p:ext uri="{BB962C8B-B14F-4D97-AF65-F5344CB8AC3E}">
        <p14:creationId xmlns:p14="http://schemas.microsoft.com/office/powerpoint/2010/main" val="2923463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Grp="1" noChangeArrowheads="1"/>
          </p:cNvSpPr>
          <p:nvPr>
            <p:ph type="title" idx="4294967295"/>
          </p:nvPr>
        </p:nvSpPr>
        <p:spPr>
          <a:xfrm>
            <a:off x="291777" y="1254422"/>
            <a:ext cx="9595066" cy="954750"/>
          </a:xfrm>
          <a:prstGeom prst="rect">
            <a:avLst/>
          </a:prstGeom>
        </p:spPr>
        <p:txBody>
          <a:bodyPr/>
          <a:lstStyle/>
          <a:p>
            <a:r>
              <a:rPr lang="en-AU" sz="2800" dirty="0"/>
              <a:t>Aluminium reaches up to $2,000/t </a:t>
            </a:r>
            <a:r>
              <a:rPr lang="en-GB" sz="2800" dirty="0"/>
              <a:t>once again as China (and other) speculators get long (but then corrects)</a:t>
            </a:r>
          </a:p>
        </p:txBody>
      </p:sp>
      <p:sp>
        <p:nvSpPr>
          <p:cNvPr id="148484" name="Text Box 3"/>
          <p:cNvSpPr txBox="1">
            <a:spLocks noChangeArrowheads="1"/>
          </p:cNvSpPr>
          <p:nvPr/>
        </p:nvSpPr>
        <p:spPr bwMode="auto">
          <a:xfrm>
            <a:off x="566091" y="6439114"/>
            <a:ext cx="4734098" cy="215433"/>
          </a:xfrm>
          <a:prstGeom prst="rect">
            <a:avLst/>
          </a:prstGeom>
          <a:solidFill>
            <a:schemeClr val="bg1"/>
          </a:solidFill>
          <a:ln w="9525">
            <a:noFill/>
            <a:miter lim="800000"/>
            <a:headEnd/>
            <a:tailEnd/>
          </a:ln>
        </p:spPr>
        <p:txBody>
          <a:bodyPr wrap="square" lIns="91429" tIns="45715" rIns="91429" bIns="45715">
            <a:spAutoFit/>
          </a:bodyPr>
          <a:lstStyle/>
          <a:p>
            <a:pPr eaLnBrk="0" fontAlgn="base" hangingPunct="0">
              <a:spcBef>
                <a:spcPct val="50000"/>
              </a:spcBef>
              <a:spcAft>
                <a:spcPct val="50000"/>
              </a:spcAft>
              <a:buClr>
                <a:srgbClr val="996633"/>
              </a:buClr>
              <a:buFont typeface="Wingdings" pitchFamily="2" charset="2"/>
              <a:buNone/>
            </a:pPr>
            <a:r>
              <a:rPr lang="en-AU" altLang="zh-CN" sz="800" dirty="0">
                <a:solidFill>
                  <a:srgbClr val="000000"/>
                </a:solidFill>
                <a:latin typeface="Arial" charset="0"/>
                <a:ea typeface="宋体" pitchFamily="2" charset="-122"/>
              </a:rPr>
              <a:t>Source: LME, SHFE, Macquarie Research, May 2017</a:t>
            </a:r>
          </a:p>
        </p:txBody>
      </p:sp>
      <p:pic>
        <p:nvPicPr>
          <p:cNvPr id="2" name="Picture 1"/>
          <p:cNvPicPr>
            <a:picLocks noChangeAspect="1"/>
          </p:cNvPicPr>
          <p:nvPr/>
        </p:nvPicPr>
        <p:blipFill>
          <a:blip r:embed="rId2" cstate="print"/>
          <a:stretch>
            <a:fillRect/>
          </a:stretch>
        </p:blipFill>
        <p:spPr>
          <a:xfrm>
            <a:off x="675818" y="2500513"/>
            <a:ext cx="3813886" cy="3549879"/>
          </a:xfrm>
          <a:prstGeom prst="rect">
            <a:avLst/>
          </a:prstGeom>
        </p:spPr>
      </p:pic>
      <p:pic>
        <p:nvPicPr>
          <p:cNvPr id="3" name="Picture 2"/>
          <p:cNvPicPr>
            <a:picLocks noChangeAspect="1"/>
          </p:cNvPicPr>
          <p:nvPr/>
        </p:nvPicPr>
        <p:blipFill>
          <a:blip r:embed="rId3" cstate="print"/>
          <a:stretch>
            <a:fillRect/>
          </a:stretch>
        </p:blipFill>
        <p:spPr>
          <a:xfrm>
            <a:off x="5243197" y="2500512"/>
            <a:ext cx="3708781" cy="3759175"/>
          </a:xfrm>
          <a:prstGeom prst="rect">
            <a:avLst/>
          </a:prstGeom>
        </p:spPr>
      </p:pic>
      <p:sp>
        <p:nvSpPr>
          <p:cNvPr id="7" name="Footer Placeholder 4"/>
          <p:cNvSpPr>
            <a:spLocks noGrp="1"/>
          </p:cNvSpPr>
          <p:nvPr>
            <p:ph type="ftr" sz="quarter" idx="11"/>
          </p:nvPr>
        </p:nvSpPr>
        <p:spPr>
          <a:xfrm>
            <a:off x="0" y="6605590"/>
            <a:ext cx="9906000" cy="231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a:solidFill>
                  <a:schemeClr val="tx1"/>
                </a:solidFill>
                <a:latin typeface="Arial" panose="020B0604020202020204" pitchFamily="34" charset="0"/>
              </a:defRPr>
            </a:lvl1pPr>
            <a:lvl2pPr marL="742950" indent="-285750" defTabSz="762000">
              <a:defRPr>
                <a:solidFill>
                  <a:schemeClr val="tx1"/>
                </a:solidFill>
                <a:latin typeface="Arial" panose="020B0604020202020204" pitchFamily="34" charset="0"/>
              </a:defRPr>
            </a:lvl2pPr>
            <a:lvl3pPr marL="1143000" indent="-228600" defTabSz="762000">
              <a:defRPr>
                <a:solidFill>
                  <a:schemeClr val="tx1"/>
                </a:solidFill>
                <a:latin typeface="Arial" panose="020B0604020202020204" pitchFamily="34" charset="0"/>
              </a:defRPr>
            </a:lvl3pPr>
            <a:lvl4pPr marL="1600200" indent="-228600" defTabSz="762000">
              <a:defRPr>
                <a:solidFill>
                  <a:schemeClr val="tx1"/>
                </a:solidFill>
                <a:latin typeface="Arial" panose="020B0604020202020204" pitchFamily="34" charset="0"/>
              </a:defRPr>
            </a:lvl4pPr>
            <a:lvl5pPr marL="2057400" indent="-228600" defTabSz="762000">
              <a:defRPr>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a:solidFill>
                  <a:schemeClr val="tx1"/>
                </a:solidFill>
                <a:latin typeface="Arial" panose="020B0604020202020204" pitchFamily="34" charset="0"/>
              </a:defRPr>
            </a:lvl9pPr>
          </a:lstStyle>
          <a:p>
            <a:r>
              <a:rPr lang="en-AU" altLang="ja-JP" dirty="0" smtClean="0">
                <a:solidFill>
                  <a:srgbClr val="000000"/>
                </a:solidFill>
              </a:rPr>
              <a:t>Page 2</a:t>
            </a:r>
          </a:p>
        </p:txBody>
      </p:sp>
    </p:spTree>
    <p:extLst>
      <p:ext uri="{BB962C8B-B14F-4D97-AF65-F5344CB8AC3E}">
        <p14:creationId xmlns:p14="http://schemas.microsoft.com/office/powerpoint/2010/main" val="16816299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Grp="1" noChangeArrowheads="1"/>
          </p:cNvSpPr>
          <p:nvPr>
            <p:ph type="title" idx="4294967295"/>
          </p:nvPr>
        </p:nvSpPr>
        <p:spPr>
          <a:xfrm>
            <a:off x="157440" y="1255404"/>
            <a:ext cx="9635785" cy="954750"/>
          </a:xfrm>
        </p:spPr>
        <p:txBody>
          <a:bodyPr/>
          <a:lstStyle/>
          <a:p>
            <a:r>
              <a:rPr lang="en-GB" sz="2800" dirty="0"/>
              <a:t>The global industrial recovery has matured and become more broad-based, both in terms of sectors and geographies</a:t>
            </a:r>
            <a:endParaRPr lang="en-GB" sz="3000" dirty="0"/>
          </a:p>
        </p:txBody>
      </p:sp>
      <p:sp>
        <p:nvSpPr>
          <p:cNvPr id="148484" name="Text Box 3"/>
          <p:cNvSpPr txBox="1">
            <a:spLocks noChangeArrowheads="1"/>
          </p:cNvSpPr>
          <p:nvPr/>
        </p:nvSpPr>
        <p:spPr bwMode="auto">
          <a:xfrm>
            <a:off x="802141" y="6338636"/>
            <a:ext cx="4369937" cy="215444"/>
          </a:xfrm>
          <a:prstGeom prst="rect">
            <a:avLst/>
          </a:prstGeom>
          <a:solidFill>
            <a:schemeClr val="bg1"/>
          </a:solidFill>
          <a:ln w="9525">
            <a:noFill/>
            <a:miter lim="800000"/>
            <a:headEnd/>
            <a:tailEnd/>
          </a:ln>
        </p:spPr>
        <p:txBody>
          <a:bodyPr wrap="square">
            <a:spAutoFit/>
          </a:bodyPr>
          <a:lstStyle/>
          <a:p>
            <a:pPr>
              <a:spcBef>
                <a:spcPct val="50000"/>
              </a:spcBef>
              <a:spcAft>
                <a:spcPct val="50000"/>
              </a:spcAft>
              <a:buClr>
                <a:srgbClr val="996633"/>
              </a:buClr>
            </a:pPr>
            <a:r>
              <a:rPr lang="en-AU" altLang="zh-CN" sz="800" dirty="0">
                <a:latin typeface="Arial" panose="020B0604020202020204" pitchFamily="34" charset="0"/>
                <a:ea typeface="宋体" pitchFamily="2" charset="-122"/>
                <a:cs typeface="Arial" panose="020B0604020202020204" pitchFamily="34" charset="0"/>
              </a:rPr>
              <a:t>Source: National data, Macquarie Research, April 2017</a:t>
            </a:r>
          </a:p>
        </p:txBody>
      </p:sp>
      <p:sp>
        <p:nvSpPr>
          <p:cNvPr id="6" name="TextBox 5"/>
          <p:cNvSpPr txBox="1"/>
          <p:nvPr/>
        </p:nvSpPr>
        <p:spPr>
          <a:xfrm>
            <a:off x="847054" y="2977326"/>
            <a:ext cx="3909977" cy="338554"/>
          </a:xfrm>
          <a:prstGeom prst="rect">
            <a:avLst/>
          </a:prstGeom>
          <a:noFill/>
        </p:spPr>
        <p:txBody>
          <a:bodyPr wrap="square" rtlCol="0">
            <a:spAutoFit/>
          </a:bodyPr>
          <a:lstStyle/>
          <a:p>
            <a:r>
              <a:rPr lang="en-GB" sz="1600" dirty="0"/>
              <a:t>Global industrial production, % YoY</a:t>
            </a:r>
          </a:p>
        </p:txBody>
      </p:sp>
      <p:sp>
        <p:nvSpPr>
          <p:cNvPr id="12" name="TextBox 11"/>
          <p:cNvSpPr txBox="1"/>
          <p:nvPr/>
        </p:nvSpPr>
        <p:spPr>
          <a:xfrm>
            <a:off x="5079075" y="2993611"/>
            <a:ext cx="4445927" cy="338554"/>
          </a:xfrm>
          <a:prstGeom prst="rect">
            <a:avLst/>
          </a:prstGeom>
          <a:noFill/>
        </p:spPr>
        <p:txBody>
          <a:bodyPr wrap="square" rtlCol="0">
            <a:spAutoFit/>
          </a:bodyPr>
          <a:lstStyle/>
          <a:p>
            <a:r>
              <a:rPr lang="en-GB" sz="1600" dirty="0"/>
              <a:t>Global manufacturing PMIs (&gt; 50 = growth)</a:t>
            </a:r>
          </a:p>
        </p:txBody>
      </p:sp>
      <p:sp>
        <p:nvSpPr>
          <p:cNvPr id="13" name="Text Box 3"/>
          <p:cNvSpPr txBox="1">
            <a:spLocks noChangeArrowheads="1"/>
          </p:cNvSpPr>
          <p:nvPr/>
        </p:nvSpPr>
        <p:spPr bwMode="auto">
          <a:xfrm>
            <a:off x="5079075" y="6338635"/>
            <a:ext cx="4369937" cy="215444"/>
          </a:xfrm>
          <a:prstGeom prst="rect">
            <a:avLst/>
          </a:prstGeom>
          <a:solidFill>
            <a:schemeClr val="bg1"/>
          </a:solidFill>
          <a:ln w="9525">
            <a:noFill/>
            <a:miter lim="800000"/>
            <a:headEnd/>
            <a:tailEnd/>
          </a:ln>
        </p:spPr>
        <p:txBody>
          <a:bodyPr wrap="square">
            <a:spAutoFit/>
          </a:bodyPr>
          <a:lstStyle/>
          <a:p>
            <a:pPr>
              <a:spcBef>
                <a:spcPct val="50000"/>
              </a:spcBef>
              <a:spcAft>
                <a:spcPct val="50000"/>
              </a:spcAft>
              <a:buClr>
                <a:srgbClr val="996633"/>
              </a:buClr>
            </a:pPr>
            <a:r>
              <a:rPr lang="en-AU" altLang="zh-CN" sz="800" dirty="0">
                <a:latin typeface="Arial" panose="020B0604020202020204" pitchFamily="34" charset="0"/>
                <a:ea typeface="宋体" pitchFamily="2" charset="-122"/>
                <a:cs typeface="Arial" panose="020B0604020202020204" pitchFamily="34" charset="0"/>
              </a:rPr>
              <a:t>Source: National data, Macquarie Research, April 2017</a:t>
            </a:r>
          </a:p>
        </p:txBody>
      </p:sp>
      <p:sp>
        <p:nvSpPr>
          <p:cNvPr id="14" name="Rectangle 13"/>
          <p:cNvSpPr/>
          <p:nvPr/>
        </p:nvSpPr>
        <p:spPr>
          <a:xfrm>
            <a:off x="381001" y="2317398"/>
            <a:ext cx="8752056" cy="523220"/>
          </a:xfrm>
          <a:prstGeom prst="rect">
            <a:avLst/>
          </a:prstGeom>
        </p:spPr>
        <p:txBody>
          <a:bodyPr wrap="square">
            <a:spAutoFit/>
          </a:bodyPr>
          <a:lstStyle/>
          <a:p>
            <a:pPr marL="688748" lvl="1" indent="-266707">
              <a:buClr>
                <a:srgbClr val="FF0000"/>
              </a:buClr>
              <a:buFont typeface="Wingdings" pitchFamily="2" charset="2"/>
              <a:buChar char="è"/>
            </a:pPr>
            <a:r>
              <a:rPr lang="en-GB" altLang="zh-TW" sz="1400" dirty="0">
                <a:ea typeface="PMingLiU" pitchFamily="18" charset="-120"/>
              </a:rPr>
              <a:t>The industrial sector still lags GDP growth but has clearly turned a corner, with YoY acceleration from less than 1% at the start of 2016 to 3% by year-end.  It  is however now maturing.</a:t>
            </a:r>
            <a:endParaRPr lang="en-AU" altLang="zh-TW" sz="1400" dirty="0">
              <a:ea typeface="PMingLiU" pitchFamily="18" charset="-120"/>
            </a:endParaRPr>
          </a:p>
        </p:txBody>
      </p:sp>
      <p:pic>
        <p:nvPicPr>
          <p:cNvPr id="2" name="Picture 1"/>
          <p:cNvPicPr>
            <a:picLocks noChangeAspect="1"/>
          </p:cNvPicPr>
          <p:nvPr/>
        </p:nvPicPr>
        <p:blipFill>
          <a:blip r:embed="rId2"/>
          <a:stretch>
            <a:fillRect/>
          </a:stretch>
        </p:blipFill>
        <p:spPr>
          <a:xfrm>
            <a:off x="919779" y="3485157"/>
            <a:ext cx="4055553" cy="2700484"/>
          </a:xfrm>
          <a:prstGeom prst="rect">
            <a:avLst/>
          </a:prstGeom>
        </p:spPr>
      </p:pic>
      <p:pic>
        <p:nvPicPr>
          <p:cNvPr id="5" name="Picture 4"/>
          <p:cNvPicPr>
            <a:picLocks noChangeAspect="1"/>
          </p:cNvPicPr>
          <p:nvPr/>
        </p:nvPicPr>
        <p:blipFill>
          <a:blip r:embed="rId3"/>
          <a:stretch>
            <a:fillRect/>
          </a:stretch>
        </p:blipFill>
        <p:spPr>
          <a:xfrm>
            <a:off x="5306568" y="3485157"/>
            <a:ext cx="3616915" cy="2700484"/>
          </a:xfrm>
          <a:prstGeom prst="rect">
            <a:avLst/>
          </a:prstGeom>
        </p:spPr>
      </p:pic>
      <p:sp>
        <p:nvSpPr>
          <p:cNvPr id="11" name="Footer Placeholder 4"/>
          <p:cNvSpPr>
            <a:spLocks noGrp="1"/>
          </p:cNvSpPr>
          <p:nvPr>
            <p:ph type="ftr" sz="quarter" idx="11"/>
          </p:nvPr>
        </p:nvSpPr>
        <p:spPr>
          <a:xfrm>
            <a:off x="0" y="6605590"/>
            <a:ext cx="9906000" cy="231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a:solidFill>
                  <a:schemeClr val="tx1"/>
                </a:solidFill>
                <a:latin typeface="Arial" panose="020B0604020202020204" pitchFamily="34" charset="0"/>
              </a:defRPr>
            </a:lvl1pPr>
            <a:lvl2pPr marL="742950" indent="-285750" defTabSz="762000">
              <a:defRPr>
                <a:solidFill>
                  <a:schemeClr val="tx1"/>
                </a:solidFill>
                <a:latin typeface="Arial" panose="020B0604020202020204" pitchFamily="34" charset="0"/>
              </a:defRPr>
            </a:lvl2pPr>
            <a:lvl3pPr marL="1143000" indent="-228600" defTabSz="762000">
              <a:defRPr>
                <a:solidFill>
                  <a:schemeClr val="tx1"/>
                </a:solidFill>
                <a:latin typeface="Arial" panose="020B0604020202020204" pitchFamily="34" charset="0"/>
              </a:defRPr>
            </a:lvl3pPr>
            <a:lvl4pPr marL="1600200" indent="-228600" defTabSz="762000">
              <a:defRPr>
                <a:solidFill>
                  <a:schemeClr val="tx1"/>
                </a:solidFill>
                <a:latin typeface="Arial" panose="020B0604020202020204" pitchFamily="34" charset="0"/>
              </a:defRPr>
            </a:lvl4pPr>
            <a:lvl5pPr marL="2057400" indent="-228600" defTabSz="762000">
              <a:defRPr>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a:solidFill>
                  <a:schemeClr val="tx1"/>
                </a:solidFill>
                <a:latin typeface="Arial" panose="020B0604020202020204" pitchFamily="34" charset="0"/>
              </a:defRPr>
            </a:lvl9pPr>
          </a:lstStyle>
          <a:p>
            <a:r>
              <a:rPr lang="en-AU" altLang="ja-JP" dirty="0" smtClean="0">
                <a:solidFill>
                  <a:srgbClr val="000000"/>
                </a:solidFill>
              </a:rPr>
              <a:t>Page 3</a:t>
            </a:r>
          </a:p>
        </p:txBody>
      </p:sp>
    </p:spTree>
    <p:extLst>
      <p:ext uri="{BB962C8B-B14F-4D97-AF65-F5344CB8AC3E}">
        <p14:creationId xmlns:p14="http://schemas.microsoft.com/office/powerpoint/2010/main" val="18813253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Grp="1" noChangeArrowheads="1"/>
          </p:cNvSpPr>
          <p:nvPr>
            <p:ph type="title" idx="4294967295"/>
          </p:nvPr>
        </p:nvSpPr>
        <p:spPr>
          <a:xfrm>
            <a:off x="291777" y="1254422"/>
            <a:ext cx="9313950" cy="954750"/>
          </a:xfrm>
          <a:prstGeom prst="rect">
            <a:avLst/>
          </a:prstGeom>
        </p:spPr>
        <p:txBody>
          <a:bodyPr/>
          <a:lstStyle/>
          <a:p>
            <a:r>
              <a:rPr lang="en-GB" sz="2800" dirty="0"/>
              <a:t>The US saw record March service centre shipments, and premiums are up everywhere ex-China…</a:t>
            </a:r>
          </a:p>
        </p:txBody>
      </p:sp>
      <p:sp>
        <p:nvSpPr>
          <p:cNvPr id="148484" name="Text Box 3"/>
          <p:cNvSpPr txBox="1">
            <a:spLocks noChangeArrowheads="1"/>
          </p:cNvSpPr>
          <p:nvPr/>
        </p:nvSpPr>
        <p:spPr bwMode="auto">
          <a:xfrm>
            <a:off x="566091" y="6439114"/>
            <a:ext cx="4734098" cy="215433"/>
          </a:xfrm>
          <a:prstGeom prst="rect">
            <a:avLst/>
          </a:prstGeom>
          <a:solidFill>
            <a:schemeClr val="bg1"/>
          </a:solidFill>
          <a:ln w="9525">
            <a:noFill/>
            <a:miter lim="800000"/>
            <a:headEnd/>
            <a:tailEnd/>
          </a:ln>
        </p:spPr>
        <p:txBody>
          <a:bodyPr wrap="square" lIns="91429" tIns="45715" rIns="91429" bIns="45715">
            <a:spAutoFit/>
          </a:bodyPr>
          <a:lstStyle/>
          <a:p>
            <a:pPr algn="l">
              <a:spcBef>
                <a:spcPct val="50000"/>
              </a:spcBef>
              <a:spcAft>
                <a:spcPct val="50000"/>
              </a:spcAft>
              <a:buClr>
                <a:srgbClr val="996633"/>
              </a:buClr>
            </a:pPr>
            <a:r>
              <a:rPr lang="en-AU" altLang="zh-CN" sz="800" dirty="0">
                <a:latin typeface="Arial" panose="020B0604020202020204" pitchFamily="34" charset="0"/>
                <a:ea typeface="宋体" pitchFamily="2" charset="-122"/>
                <a:cs typeface="Arial" panose="020B0604020202020204" pitchFamily="34" charset="0"/>
              </a:rPr>
              <a:t>Source: MSCI, CRU, Macquarie Research, April 2017</a:t>
            </a:r>
          </a:p>
        </p:txBody>
      </p:sp>
      <p:pic>
        <p:nvPicPr>
          <p:cNvPr id="2" name="Picture 1"/>
          <p:cNvPicPr>
            <a:picLocks noChangeAspect="1"/>
          </p:cNvPicPr>
          <p:nvPr/>
        </p:nvPicPr>
        <p:blipFill>
          <a:blip r:embed="rId2"/>
          <a:stretch>
            <a:fillRect/>
          </a:stretch>
        </p:blipFill>
        <p:spPr>
          <a:xfrm>
            <a:off x="656069" y="2534082"/>
            <a:ext cx="3697142" cy="3526993"/>
          </a:xfrm>
          <a:prstGeom prst="rect">
            <a:avLst/>
          </a:prstGeom>
        </p:spPr>
      </p:pic>
      <p:pic>
        <p:nvPicPr>
          <p:cNvPr id="3" name="Picture 2"/>
          <p:cNvPicPr>
            <a:picLocks noChangeAspect="1"/>
          </p:cNvPicPr>
          <p:nvPr/>
        </p:nvPicPr>
        <p:blipFill>
          <a:blip r:embed="rId3"/>
          <a:stretch>
            <a:fillRect/>
          </a:stretch>
        </p:blipFill>
        <p:spPr>
          <a:xfrm>
            <a:off x="5339803" y="2513400"/>
            <a:ext cx="3428521" cy="3402712"/>
          </a:xfrm>
          <a:prstGeom prst="rect">
            <a:avLst/>
          </a:prstGeom>
        </p:spPr>
      </p:pic>
      <p:sp>
        <p:nvSpPr>
          <p:cNvPr id="7" name="Footer Placeholder 4"/>
          <p:cNvSpPr>
            <a:spLocks noGrp="1"/>
          </p:cNvSpPr>
          <p:nvPr>
            <p:ph type="ftr" sz="quarter" idx="11"/>
          </p:nvPr>
        </p:nvSpPr>
        <p:spPr>
          <a:xfrm>
            <a:off x="0" y="6605590"/>
            <a:ext cx="9906000" cy="231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a:solidFill>
                  <a:schemeClr val="tx1"/>
                </a:solidFill>
                <a:latin typeface="Arial" panose="020B0604020202020204" pitchFamily="34" charset="0"/>
              </a:defRPr>
            </a:lvl1pPr>
            <a:lvl2pPr marL="742950" indent="-285750" defTabSz="762000">
              <a:defRPr>
                <a:solidFill>
                  <a:schemeClr val="tx1"/>
                </a:solidFill>
                <a:latin typeface="Arial" panose="020B0604020202020204" pitchFamily="34" charset="0"/>
              </a:defRPr>
            </a:lvl2pPr>
            <a:lvl3pPr marL="1143000" indent="-228600" defTabSz="762000">
              <a:defRPr>
                <a:solidFill>
                  <a:schemeClr val="tx1"/>
                </a:solidFill>
                <a:latin typeface="Arial" panose="020B0604020202020204" pitchFamily="34" charset="0"/>
              </a:defRPr>
            </a:lvl3pPr>
            <a:lvl4pPr marL="1600200" indent="-228600" defTabSz="762000">
              <a:defRPr>
                <a:solidFill>
                  <a:schemeClr val="tx1"/>
                </a:solidFill>
                <a:latin typeface="Arial" panose="020B0604020202020204" pitchFamily="34" charset="0"/>
              </a:defRPr>
            </a:lvl4pPr>
            <a:lvl5pPr marL="2057400" indent="-228600" defTabSz="762000">
              <a:defRPr>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a:solidFill>
                  <a:schemeClr val="tx1"/>
                </a:solidFill>
                <a:latin typeface="Arial" panose="020B0604020202020204" pitchFamily="34" charset="0"/>
              </a:defRPr>
            </a:lvl9pPr>
          </a:lstStyle>
          <a:p>
            <a:r>
              <a:rPr lang="en-AU" altLang="ja-JP" dirty="0" smtClean="0">
                <a:solidFill>
                  <a:srgbClr val="000000"/>
                </a:solidFill>
              </a:rPr>
              <a:t>Page 4</a:t>
            </a:r>
          </a:p>
        </p:txBody>
      </p:sp>
    </p:spTree>
    <p:extLst>
      <p:ext uri="{BB962C8B-B14F-4D97-AF65-F5344CB8AC3E}">
        <p14:creationId xmlns:p14="http://schemas.microsoft.com/office/powerpoint/2010/main" val="2298786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Grp="1" noChangeArrowheads="1"/>
          </p:cNvSpPr>
          <p:nvPr>
            <p:ph type="title" idx="4294967295"/>
          </p:nvPr>
        </p:nvSpPr>
        <p:spPr>
          <a:xfrm>
            <a:off x="291777" y="1183001"/>
            <a:ext cx="9313950" cy="954750"/>
          </a:xfrm>
          <a:prstGeom prst="rect">
            <a:avLst/>
          </a:prstGeom>
        </p:spPr>
        <p:txBody>
          <a:bodyPr/>
          <a:lstStyle/>
          <a:p>
            <a:r>
              <a:rPr lang="en-GB" sz="2800" dirty="0"/>
              <a:t>Aluminium supply in China has soared in response to higher prices, is there now too much supply?</a:t>
            </a:r>
          </a:p>
        </p:txBody>
      </p:sp>
      <p:sp>
        <p:nvSpPr>
          <p:cNvPr id="148484" name="Text Box 3"/>
          <p:cNvSpPr txBox="1">
            <a:spLocks noChangeArrowheads="1"/>
          </p:cNvSpPr>
          <p:nvPr/>
        </p:nvSpPr>
        <p:spPr bwMode="auto">
          <a:xfrm>
            <a:off x="291777" y="6430410"/>
            <a:ext cx="4734098" cy="215433"/>
          </a:xfrm>
          <a:prstGeom prst="rect">
            <a:avLst/>
          </a:prstGeom>
          <a:solidFill>
            <a:schemeClr val="bg1"/>
          </a:solidFill>
          <a:ln w="9525">
            <a:noFill/>
            <a:miter lim="800000"/>
            <a:headEnd/>
            <a:tailEnd/>
          </a:ln>
        </p:spPr>
        <p:txBody>
          <a:bodyPr wrap="square" lIns="91429" tIns="45715" rIns="91429" bIns="45715">
            <a:spAutoFit/>
          </a:bodyPr>
          <a:lstStyle/>
          <a:p>
            <a:pPr eaLnBrk="0" fontAlgn="base" hangingPunct="0">
              <a:spcBef>
                <a:spcPct val="50000"/>
              </a:spcBef>
              <a:spcAft>
                <a:spcPct val="50000"/>
              </a:spcAft>
              <a:buClr>
                <a:srgbClr val="996633"/>
              </a:buClr>
              <a:buFont typeface="Wingdings" pitchFamily="2" charset="2"/>
              <a:buNone/>
            </a:pPr>
            <a:r>
              <a:rPr lang="en-AU" altLang="zh-CN" sz="800" dirty="0">
                <a:solidFill>
                  <a:srgbClr val="000000"/>
                </a:solidFill>
                <a:latin typeface="Arial" charset="0"/>
                <a:ea typeface="宋体" pitchFamily="2" charset="-122"/>
              </a:rPr>
              <a:t>Source: SMM, CRU, SASAC, Aladdiny, Macquarie Research, May 2017</a:t>
            </a:r>
          </a:p>
        </p:txBody>
      </p:sp>
      <p:sp>
        <p:nvSpPr>
          <p:cNvPr id="10" name="TextBox 9"/>
          <p:cNvSpPr txBox="1"/>
          <p:nvPr/>
        </p:nvSpPr>
        <p:spPr>
          <a:xfrm>
            <a:off x="3883796" y="2752554"/>
            <a:ext cx="1662920" cy="3123932"/>
          </a:xfrm>
          <a:prstGeom prst="rect">
            <a:avLst/>
          </a:prstGeom>
          <a:solidFill>
            <a:schemeClr val="bg1">
              <a:lumMod val="95000"/>
            </a:schemeClr>
          </a:solidFill>
        </p:spPr>
        <p:txBody>
          <a:bodyPr wrap="square" bIns="0" rtlCol="0">
            <a:spAutoFit/>
          </a:bodyPr>
          <a:lstStyle/>
          <a:p>
            <a:pPr marL="85725" indent="-85725" eaLnBrk="0" fontAlgn="base" hangingPunct="0">
              <a:spcBef>
                <a:spcPct val="0"/>
              </a:spcBef>
              <a:spcAft>
                <a:spcPct val="50000"/>
              </a:spcAft>
              <a:buClr>
                <a:srgbClr val="996633"/>
              </a:buClr>
              <a:buFont typeface="Arial" pitchFamily="34" charset="0"/>
              <a:buChar char="•"/>
            </a:pPr>
            <a:r>
              <a:rPr lang="en-GB" sz="1000" dirty="0">
                <a:solidFill>
                  <a:srgbClr val="000000"/>
                </a:solidFill>
                <a:latin typeface="Arial" charset="0"/>
              </a:rPr>
              <a:t>←Roaring output as China’s smelters raise annualised output from 30Mtpa a year ago to 35Mtpa in Q1!</a:t>
            </a:r>
          </a:p>
          <a:p>
            <a:pPr marL="85725" indent="-85725" eaLnBrk="0" fontAlgn="base" hangingPunct="0">
              <a:spcBef>
                <a:spcPct val="0"/>
              </a:spcBef>
              <a:spcAft>
                <a:spcPct val="50000"/>
              </a:spcAft>
              <a:buClr>
                <a:srgbClr val="996633"/>
              </a:buClr>
              <a:buFont typeface="Arial" pitchFamily="34" charset="0"/>
              <a:buChar char="•"/>
            </a:pPr>
            <a:r>
              <a:rPr lang="en-GB" sz="1000" dirty="0">
                <a:solidFill>
                  <a:srgbClr val="000000"/>
                </a:solidFill>
                <a:latin typeface="Arial" charset="0"/>
              </a:rPr>
              <a:t>..but the government is getting serious about “illegal capacity”. Besides the known </a:t>
            </a:r>
            <a:r>
              <a:rPr lang="en-GB" sz="1000" dirty="0" smtClean="0">
                <a:latin typeface="Arial" charset="0"/>
              </a:rPr>
              <a:t>North China </a:t>
            </a:r>
            <a:r>
              <a:rPr lang="en-GB" sz="1000" dirty="0">
                <a:latin typeface="Arial" charset="0"/>
              </a:rPr>
              <a:t>winter cuts, </a:t>
            </a:r>
            <a:r>
              <a:rPr lang="en-GB" sz="1000" dirty="0">
                <a:solidFill>
                  <a:srgbClr val="000000"/>
                </a:solidFill>
                <a:latin typeface="Arial" charset="0"/>
              </a:rPr>
              <a:t>there are potentially 1Mt more of capacity cuts due to permitting and standards transgressions (our estimate) following a review process which ends in Oct 2017→</a:t>
            </a:r>
            <a:endParaRPr lang="en-GB" sz="1000" i="1" dirty="0">
              <a:solidFill>
                <a:srgbClr val="000000"/>
              </a:solidFill>
              <a:latin typeface="Arial" charset="0"/>
            </a:endParaRPr>
          </a:p>
          <a:p>
            <a:pPr eaLnBrk="0" fontAlgn="base" hangingPunct="0">
              <a:spcBef>
                <a:spcPct val="0"/>
              </a:spcBef>
              <a:spcAft>
                <a:spcPct val="50000"/>
              </a:spcAft>
              <a:buClr>
                <a:srgbClr val="996633"/>
              </a:buClr>
              <a:buFont typeface="Wingdings" pitchFamily="2" charset="2"/>
              <a:buNone/>
            </a:pPr>
            <a:endParaRPr lang="en-GB" sz="1000" dirty="0">
              <a:solidFill>
                <a:srgbClr val="000000"/>
              </a:solidFill>
              <a:latin typeface="Arial" charset="0"/>
            </a:endParaRPr>
          </a:p>
        </p:txBody>
      </p:sp>
      <p:pic>
        <p:nvPicPr>
          <p:cNvPr id="3" name="Picture 2"/>
          <p:cNvPicPr>
            <a:picLocks noChangeAspect="1"/>
          </p:cNvPicPr>
          <p:nvPr/>
        </p:nvPicPr>
        <p:blipFill>
          <a:blip r:embed="rId2" cstate="print"/>
          <a:stretch>
            <a:fillRect/>
          </a:stretch>
        </p:blipFill>
        <p:spPr>
          <a:xfrm>
            <a:off x="291778" y="2670280"/>
            <a:ext cx="3411773" cy="3227601"/>
          </a:xfrm>
          <a:prstGeom prst="rect">
            <a:avLst/>
          </a:prstGeom>
        </p:spPr>
      </p:pic>
      <p:pic>
        <p:nvPicPr>
          <p:cNvPr id="7" name="Picture 6"/>
          <p:cNvPicPr>
            <a:picLocks noChangeAspect="1"/>
          </p:cNvPicPr>
          <p:nvPr/>
        </p:nvPicPr>
        <p:blipFill>
          <a:blip r:embed="rId3"/>
          <a:stretch>
            <a:fillRect/>
          </a:stretch>
        </p:blipFill>
        <p:spPr>
          <a:xfrm>
            <a:off x="5826714" y="2670280"/>
            <a:ext cx="3900611" cy="3034658"/>
          </a:xfrm>
          <a:prstGeom prst="rect">
            <a:avLst/>
          </a:prstGeom>
        </p:spPr>
      </p:pic>
      <p:sp>
        <p:nvSpPr>
          <p:cNvPr id="8" name="Footer Placeholder 4"/>
          <p:cNvSpPr>
            <a:spLocks noGrp="1"/>
          </p:cNvSpPr>
          <p:nvPr>
            <p:ph type="ftr" sz="quarter" idx="11"/>
          </p:nvPr>
        </p:nvSpPr>
        <p:spPr>
          <a:xfrm>
            <a:off x="0" y="6605590"/>
            <a:ext cx="9906000" cy="231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a:solidFill>
                  <a:schemeClr val="tx1"/>
                </a:solidFill>
                <a:latin typeface="Arial" panose="020B0604020202020204" pitchFamily="34" charset="0"/>
              </a:defRPr>
            </a:lvl1pPr>
            <a:lvl2pPr marL="742950" indent="-285750" defTabSz="762000">
              <a:defRPr>
                <a:solidFill>
                  <a:schemeClr val="tx1"/>
                </a:solidFill>
                <a:latin typeface="Arial" panose="020B0604020202020204" pitchFamily="34" charset="0"/>
              </a:defRPr>
            </a:lvl2pPr>
            <a:lvl3pPr marL="1143000" indent="-228600" defTabSz="762000">
              <a:defRPr>
                <a:solidFill>
                  <a:schemeClr val="tx1"/>
                </a:solidFill>
                <a:latin typeface="Arial" panose="020B0604020202020204" pitchFamily="34" charset="0"/>
              </a:defRPr>
            </a:lvl3pPr>
            <a:lvl4pPr marL="1600200" indent="-228600" defTabSz="762000">
              <a:defRPr>
                <a:solidFill>
                  <a:schemeClr val="tx1"/>
                </a:solidFill>
                <a:latin typeface="Arial" panose="020B0604020202020204" pitchFamily="34" charset="0"/>
              </a:defRPr>
            </a:lvl4pPr>
            <a:lvl5pPr marL="2057400" indent="-228600" defTabSz="762000">
              <a:defRPr>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a:solidFill>
                  <a:schemeClr val="tx1"/>
                </a:solidFill>
                <a:latin typeface="Arial" panose="020B0604020202020204" pitchFamily="34" charset="0"/>
              </a:defRPr>
            </a:lvl9pPr>
          </a:lstStyle>
          <a:p>
            <a:r>
              <a:rPr lang="en-AU" altLang="ja-JP" dirty="0" smtClean="0">
                <a:solidFill>
                  <a:srgbClr val="000000"/>
                </a:solidFill>
              </a:rPr>
              <a:t>Page 5</a:t>
            </a:r>
          </a:p>
        </p:txBody>
      </p:sp>
    </p:spTree>
    <p:extLst>
      <p:ext uri="{BB962C8B-B14F-4D97-AF65-F5344CB8AC3E}">
        <p14:creationId xmlns:p14="http://schemas.microsoft.com/office/powerpoint/2010/main" val="2442148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bwMode="auto">
          <a:xfrm>
            <a:off x="291777" y="1254422"/>
            <a:ext cx="9313950" cy="954750"/>
          </a:xfrm>
          <a:prstGeom prst="rect">
            <a:avLst/>
          </a:prstGeom>
          <a:noFill/>
          <a:ln w="9525">
            <a:noFill/>
            <a:miter lim="800000"/>
            <a:headEnd/>
            <a:tailEnd/>
          </a:ln>
        </p:spPr>
        <p:txBody>
          <a:bodyPr vert="horz" wrap="square" lIns="0" tIns="46038" rIns="0" bIns="46038" numCol="1" anchor="b" anchorCtr="0" compatLnSpc="1">
            <a:prstTxWarp prst="textNoShape">
              <a:avLst/>
            </a:prstTxWarp>
            <a:spAutoFit/>
          </a:bodyPr>
          <a:lstStyle>
            <a:lvl1pPr algn="l" rtl="0" eaLnBrk="1" fontAlgn="base" hangingPunct="1">
              <a:spcBef>
                <a:spcPct val="0"/>
              </a:spcBef>
              <a:spcAft>
                <a:spcPct val="0"/>
              </a:spcAft>
              <a:defRPr sz="3200">
                <a:solidFill>
                  <a:srgbClr val="FF0000"/>
                </a:solidFill>
                <a:latin typeface="Arial" pitchFamily="34" charset="0"/>
                <a:ea typeface="+mj-ea"/>
                <a:cs typeface="Arial" pitchFamily="34" charset="0"/>
              </a:defRPr>
            </a:lvl1pPr>
            <a:lvl2pPr algn="l" rtl="0" eaLnBrk="1" fontAlgn="base" hangingPunct="1">
              <a:spcBef>
                <a:spcPct val="0"/>
              </a:spcBef>
              <a:spcAft>
                <a:spcPct val="0"/>
              </a:spcAft>
              <a:defRPr sz="3200">
                <a:solidFill>
                  <a:srgbClr val="FF0000"/>
                </a:solidFill>
                <a:latin typeface="Arial" charset="0"/>
                <a:cs typeface="Arial" charset="0"/>
              </a:defRPr>
            </a:lvl2pPr>
            <a:lvl3pPr algn="l" rtl="0" eaLnBrk="1" fontAlgn="base" hangingPunct="1">
              <a:spcBef>
                <a:spcPct val="0"/>
              </a:spcBef>
              <a:spcAft>
                <a:spcPct val="0"/>
              </a:spcAft>
              <a:defRPr sz="3200">
                <a:solidFill>
                  <a:srgbClr val="FF0000"/>
                </a:solidFill>
                <a:latin typeface="Arial" charset="0"/>
                <a:cs typeface="Arial" charset="0"/>
              </a:defRPr>
            </a:lvl3pPr>
            <a:lvl4pPr algn="l" rtl="0" eaLnBrk="1" fontAlgn="base" hangingPunct="1">
              <a:spcBef>
                <a:spcPct val="0"/>
              </a:spcBef>
              <a:spcAft>
                <a:spcPct val="0"/>
              </a:spcAft>
              <a:defRPr sz="3200">
                <a:solidFill>
                  <a:srgbClr val="FF0000"/>
                </a:solidFill>
                <a:latin typeface="Arial" charset="0"/>
                <a:cs typeface="Arial" charset="0"/>
              </a:defRPr>
            </a:lvl4pPr>
            <a:lvl5pPr algn="l" rtl="0" eaLnBrk="1" fontAlgn="base" hangingPunct="1">
              <a:spcBef>
                <a:spcPct val="0"/>
              </a:spcBef>
              <a:spcAft>
                <a:spcPct val="0"/>
              </a:spcAft>
              <a:defRPr sz="3200">
                <a:solidFill>
                  <a:srgbClr val="FF0000"/>
                </a:solidFill>
                <a:latin typeface="Arial" charset="0"/>
                <a:cs typeface="Arial" charset="0"/>
              </a:defRPr>
            </a:lvl5pPr>
            <a:lvl6pPr marL="457200" algn="l" rtl="0" eaLnBrk="1" fontAlgn="base" hangingPunct="1">
              <a:spcBef>
                <a:spcPct val="0"/>
              </a:spcBef>
              <a:spcAft>
                <a:spcPct val="0"/>
              </a:spcAft>
              <a:defRPr sz="3200">
                <a:solidFill>
                  <a:srgbClr val="FF0000"/>
                </a:solidFill>
                <a:latin typeface="HelveticaNeue LT 45 Lt" pitchFamily="34" charset="0"/>
              </a:defRPr>
            </a:lvl6pPr>
            <a:lvl7pPr marL="914400" algn="l" rtl="0" eaLnBrk="1" fontAlgn="base" hangingPunct="1">
              <a:spcBef>
                <a:spcPct val="0"/>
              </a:spcBef>
              <a:spcAft>
                <a:spcPct val="0"/>
              </a:spcAft>
              <a:defRPr sz="3200">
                <a:solidFill>
                  <a:srgbClr val="FF0000"/>
                </a:solidFill>
                <a:latin typeface="HelveticaNeue LT 45 Lt" pitchFamily="34" charset="0"/>
              </a:defRPr>
            </a:lvl7pPr>
            <a:lvl8pPr marL="1371600" algn="l" rtl="0" eaLnBrk="1" fontAlgn="base" hangingPunct="1">
              <a:spcBef>
                <a:spcPct val="0"/>
              </a:spcBef>
              <a:spcAft>
                <a:spcPct val="0"/>
              </a:spcAft>
              <a:defRPr sz="3200">
                <a:solidFill>
                  <a:srgbClr val="FF0000"/>
                </a:solidFill>
                <a:latin typeface="HelveticaNeue LT 45 Lt" pitchFamily="34" charset="0"/>
              </a:defRPr>
            </a:lvl8pPr>
            <a:lvl9pPr marL="1828800" algn="l" rtl="0" eaLnBrk="1" fontAlgn="base" hangingPunct="1">
              <a:spcBef>
                <a:spcPct val="0"/>
              </a:spcBef>
              <a:spcAft>
                <a:spcPct val="0"/>
              </a:spcAft>
              <a:defRPr sz="3200">
                <a:solidFill>
                  <a:srgbClr val="FF0000"/>
                </a:solidFill>
                <a:latin typeface="HelveticaNeue LT 45 Lt" pitchFamily="34" charset="0"/>
              </a:defRPr>
            </a:lvl9pPr>
          </a:lstStyle>
          <a:p>
            <a:r>
              <a:rPr lang="en-GB" sz="2800" kern="0" dirty="0"/>
              <a:t>Meanwhile cost input inflation compressed margins but raw material cost has started to drop</a:t>
            </a:r>
          </a:p>
        </p:txBody>
      </p:sp>
      <p:pic>
        <p:nvPicPr>
          <p:cNvPr id="5" name="Picture 4"/>
          <p:cNvPicPr>
            <a:picLocks noChangeAspect="1"/>
          </p:cNvPicPr>
          <p:nvPr/>
        </p:nvPicPr>
        <p:blipFill>
          <a:blip r:embed="rId2" cstate="print"/>
          <a:stretch>
            <a:fillRect/>
          </a:stretch>
        </p:blipFill>
        <p:spPr>
          <a:xfrm>
            <a:off x="291777" y="2589887"/>
            <a:ext cx="4593784" cy="3126521"/>
          </a:xfrm>
          <a:prstGeom prst="rect">
            <a:avLst/>
          </a:prstGeom>
        </p:spPr>
      </p:pic>
      <p:sp>
        <p:nvSpPr>
          <p:cNvPr id="6" name="Text Box 3"/>
          <p:cNvSpPr txBox="1">
            <a:spLocks noChangeArrowheads="1"/>
          </p:cNvSpPr>
          <p:nvPr/>
        </p:nvSpPr>
        <p:spPr bwMode="auto">
          <a:xfrm>
            <a:off x="291777" y="6417526"/>
            <a:ext cx="4734098" cy="215433"/>
          </a:xfrm>
          <a:prstGeom prst="rect">
            <a:avLst/>
          </a:prstGeom>
          <a:solidFill>
            <a:schemeClr val="bg1"/>
          </a:solidFill>
          <a:ln w="9525">
            <a:noFill/>
            <a:miter lim="800000"/>
            <a:headEnd/>
            <a:tailEnd/>
          </a:ln>
        </p:spPr>
        <p:txBody>
          <a:bodyPr wrap="square" lIns="91429" tIns="45715" rIns="91429" bIns="45715">
            <a:spAutoFit/>
          </a:bodyPr>
          <a:lstStyle/>
          <a:p>
            <a:pPr eaLnBrk="0" fontAlgn="base" hangingPunct="0">
              <a:spcBef>
                <a:spcPct val="50000"/>
              </a:spcBef>
              <a:spcAft>
                <a:spcPct val="50000"/>
              </a:spcAft>
              <a:buClr>
                <a:srgbClr val="996633"/>
              </a:buClr>
              <a:buFont typeface="Wingdings" pitchFamily="2" charset="2"/>
              <a:buNone/>
            </a:pPr>
            <a:r>
              <a:rPr lang="en-AU" altLang="zh-CN" sz="800" dirty="0">
                <a:solidFill>
                  <a:srgbClr val="000000"/>
                </a:solidFill>
                <a:latin typeface="Arial" charset="0"/>
                <a:ea typeface="宋体" pitchFamily="2" charset="-122"/>
              </a:rPr>
              <a:t>Source: SHFE, SMM, CRU, Macquarie Research, May 2017</a:t>
            </a:r>
          </a:p>
        </p:txBody>
      </p:sp>
      <p:pic>
        <p:nvPicPr>
          <p:cNvPr id="4" name="Picture 3"/>
          <p:cNvPicPr>
            <a:picLocks noChangeAspect="1"/>
          </p:cNvPicPr>
          <p:nvPr/>
        </p:nvPicPr>
        <p:blipFill>
          <a:blip r:embed="rId3"/>
          <a:stretch>
            <a:fillRect/>
          </a:stretch>
        </p:blipFill>
        <p:spPr>
          <a:xfrm>
            <a:off x="5438591" y="2589887"/>
            <a:ext cx="4157392" cy="3236077"/>
          </a:xfrm>
          <a:prstGeom prst="rect">
            <a:avLst/>
          </a:prstGeom>
        </p:spPr>
      </p:pic>
      <p:sp>
        <p:nvSpPr>
          <p:cNvPr id="7" name="Footer Placeholder 4"/>
          <p:cNvSpPr>
            <a:spLocks noGrp="1"/>
          </p:cNvSpPr>
          <p:nvPr>
            <p:ph type="ftr" sz="quarter" idx="11"/>
          </p:nvPr>
        </p:nvSpPr>
        <p:spPr>
          <a:xfrm>
            <a:off x="0" y="6605590"/>
            <a:ext cx="9906000" cy="231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a:solidFill>
                  <a:schemeClr val="tx1"/>
                </a:solidFill>
                <a:latin typeface="Arial" panose="020B0604020202020204" pitchFamily="34" charset="0"/>
              </a:defRPr>
            </a:lvl1pPr>
            <a:lvl2pPr marL="742950" indent="-285750" defTabSz="762000">
              <a:defRPr>
                <a:solidFill>
                  <a:schemeClr val="tx1"/>
                </a:solidFill>
                <a:latin typeface="Arial" panose="020B0604020202020204" pitchFamily="34" charset="0"/>
              </a:defRPr>
            </a:lvl2pPr>
            <a:lvl3pPr marL="1143000" indent="-228600" defTabSz="762000">
              <a:defRPr>
                <a:solidFill>
                  <a:schemeClr val="tx1"/>
                </a:solidFill>
                <a:latin typeface="Arial" panose="020B0604020202020204" pitchFamily="34" charset="0"/>
              </a:defRPr>
            </a:lvl3pPr>
            <a:lvl4pPr marL="1600200" indent="-228600" defTabSz="762000">
              <a:defRPr>
                <a:solidFill>
                  <a:schemeClr val="tx1"/>
                </a:solidFill>
                <a:latin typeface="Arial" panose="020B0604020202020204" pitchFamily="34" charset="0"/>
              </a:defRPr>
            </a:lvl4pPr>
            <a:lvl5pPr marL="2057400" indent="-228600" defTabSz="762000">
              <a:defRPr>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a:solidFill>
                  <a:schemeClr val="tx1"/>
                </a:solidFill>
                <a:latin typeface="Arial" panose="020B0604020202020204" pitchFamily="34" charset="0"/>
              </a:defRPr>
            </a:lvl9pPr>
          </a:lstStyle>
          <a:p>
            <a:r>
              <a:rPr lang="en-AU" altLang="ja-JP" dirty="0" smtClean="0">
                <a:solidFill>
                  <a:srgbClr val="000000"/>
                </a:solidFill>
              </a:rPr>
              <a:t>Page 6</a:t>
            </a:r>
          </a:p>
        </p:txBody>
      </p:sp>
    </p:spTree>
    <p:extLst>
      <p:ext uri="{BB962C8B-B14F-4D97-AF65-F5344CB8AC3E}">
        <p14:creationId xmlns:p14="http://schemas.microsoft.com/office/powerpoint/2010/main" val="2160443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Grp="1" noChangeArrowheads="1"/>
          </p:cNvSpPr>
          <p:nvPr>
            <p:ph type="title" idx="4294967295"/>
          </p:nvPr>
        </p:nvSpPr>
        <p:spPr>
          <a:xfrm>
            <a:off x="336331" y="1502863"/>
            <a:ext cx="9142396" cy="536143"/>
          </a:xfrm>
          <a:prstGeom prst="rect">
            <a:avLst/>
          </a:prstGeom>
        </p:spPr>
        <p:txBody>
          <a:bodyPr/>
          <a:lstStyle/>
          <a:p>
            <a:r>
              <a:rPr lang="en-GB" sz="2800" dirty="0"/>
              <a:t>China capacity cuts are becoming the real story</a:t>
            </a:r>
          </a:p>
        </p:txBody>
      </p:sp>
      <p:sp>
        <p:nvSpPr>
          <p:cNvPr id="148484" name="Text Box 3"/>
          <p:cNvSpPr txBox="1">
            <a:spLocks noChangeArrowheads="1"/>
          </p:cNvSpPr>
          <p:nvPr/>
        </p:nvSpPr>
        <p:spPr bwMode="auto">
          <a:xfrm>
            <a:off x="336331" y="6390157"/>
            <a:ext cx="4734098" cy="215433"/>
          </a:xfrm>
          <a:prstGeom prst="rect">
            <a:avLst/>
          </a:prstGeom>
          <a:solidFill>
            <a:schemeClr val="bg1"/>
          </a:solidFill>
          <a:ln w="9525">
            <a:noFill/>
            <a:miter lim="800000"/>
            <a:headEnd/>
            <a:tailEnd/>
          </a:ln>
        </p:spPr>
        <p:txBody>
          <a:bodyPr wrap="square" lIns="91429" tIns="45715" rIns="91429" bIns="45715">
            <a:spAutoFit/>
          </a:bodyPr>
          <a:lstStyle/>
          <a:p>
            <a:pPr eaLnBrk="0" fontAlgn="base" hangingPunct="0">
              <a:spcBef>
                <a:spcPct val="50000"/>
              </a:spcBef>
              <a:spcAft>
                <a:spcPct val="50000"/>
              </a:spcAft>
              <a:buClr>
                <a:srgbClr val="996633"/>
              </a:buClr>
              <a:buFont typeface="Wingdings" pitchFamily="2" charset="2"/>
              <a:buNone/>
            </a:pPr>
            <a:r>
              <a:rPr lang="en-AU" altLang="zh-CN" sz="800" dirty="0">
                <a:solidFill>
                  <a:srgbClr val="000000"/>
                </a:solidFill>
                <a:latin typeface="Arial" charset="0"/>
                <a:ea typeface="宋体" pitchFamily="2" charset="-122"/>
              </a:rPr>
              <a:t>Source: Aladdiny, Media report, Local government announcement, Macquarie Research, May 2017</a:t>
            </a:r>
          </a:p>
        </p:txBody>
      </p:sp>
      <p:graphicFrame>
        <p:nvGraphicFramePr>
          <p:cNvPr id="5" name="Table 4"/>
          <p:cNvGraphicFramePr>
            <a:graphicFrameLocks noGrp="1"/>
          </p:cNvGraphicFramePr>
          <p:nvPr>
            <p:extLst>
              <p:ext uri="{D42A27DB-BD31-4B8C-83A1-F6EECF244321}">
                <p14:modId xmlns:p14="http://schemas.microsoft.com/office/powerpoint/2010/main" val="1195909508"/>
              </p:ext>
            </p:extLst>
          </p:nvPr>
        </p:nvGraphicFramePr>
        <p:xfrm>
          <a:off x="468416" y="2747777"/>
          <a:ext cx="4280223" cy="2332223"/>
        </p:xfrm>
        <a:graphic>
          <a:graphicData uri="http://schemas.openxmlformats.org/drawingml/2006/table">
            <a:tbl>
              <a:tblPr/>
              <a:tblGrid>
                <a:gridCol w="1162899"/>
                <a:gridCol w="1644942"/>
                <a:gridCol w="1472382"/>
              </a:tblGrid>
              <a:tr h="652233">
                <a:tc>
                  <a:txBody>
                    <a:bodyPr/>
                    <a:lstStyle/>
                    <a:p>
                      <a:pPr algn="l" fontAlgn="b"/>
                      <a:r>
                        <a:rPr lang="en-GB" sz="1100" b="1" i="0" u="none" strike="noStrike" dirty="0">
                          <a:solidFill>
                            <a:srgbClr val="000000"/>
                          </a:solidFill>
                          <a:effectLst/>
                          <a:latin typeface="Arial" panose="020B0604020202020204" pitchFamily="34" charset="0"/>
                        </a:rPr>
                        <a:t>kt</a:t>
                      </a:r>
                    </a:p>
                  </a:txBody>
                  <a:tcPr marL="9525" marR="9525" marT="9525" marB="0" anchor="b">
                    <a:lnL>
                      <a:noFill/>
                    </a:lnL>
                    <a:lnR>
                      <a:noFill/>
                    </a:lnR>
                    <a:lnT>
                      <a:noFill/>
                    </a:lnT>
                    <a:lnB>
                      <a:noFill/>
                    </a:lnB>
                  </a:tcPr>
                </a:tc>
                <a:tc>
                  <a:txBody>
                    <a:bodyPr/>
                    <a:lstStyle/>
                    <a:p>
                      <a:pPr algn="l" fontAlgn="b"/>
                      <a:r>
                        <a:rPr lang="en-GB" sz="1100" b="1" i="0" u="none" strike="noStrike" dirty="0">
                          <a:solidFill>
                            <a:srgbClr val="000000"/>
                          </a:solidFill>
                          <a:effectLst/>
                          <a:latin typeface="Arial" panose="020B0604020202020204" pitchFamily="34" charset="0"/>
                        </a:rPr>
                        <a:t>Winter curtailment (30% of capacity)</a:t>
                      </a:r>
                    </a:p>
                  </a:txBody>
                  <a:tcPr marL="9525" marR="9525" marT="9525" marB="0" anchor="b">
                    <a:lnL>
                      <a:noFill/>
                    </a:lnL>
                    <a:lnR>
                      <a:noFill/>
                    </a:lnR>
                    <a:lnT>
                      <a:noFill/>
                    </a:lnT>
                    <a:lnB>
                      <a:noFill/>
                    </a:lnB>
                  </a:tcPr>
                </a:tc>
                <a:tc>
                  <a:txBody>
                    <a:bodyPr/>
                    <a:lstStyle/>
                    <a:p>
                      <a:pPr algn="l" fontAlgn="b"/>
                      <a:r>
                        <a:rPr lang="en-GB" sz="1100" b="1" i="0" u="none" strike="noStrike" dirty="0">
                          <a:solidFill>
                            <a:srgbClr val="000000"/>
                          </a:solidFill>
                          <a:effectLst/>
                          <a:latin typeface="Arial" panose="020B0604020202020204" pitchFamily="34" charset="0"/>
                        </a:rPr>
                        <a:t>Illegal capacity cut (capacity under risk)</a:t>
                      </a:r>
                    </a:p>
                  </a:txBody>
                  <a:tcPr marL="9525" marR="9525" marT="9525" marB="0" anchor="b">
                    <a:lnL>
                      <a:noFill/>
                    </a:lnL>
                    <a:lnR>
                      <a:noFill/>
                    </a:lnR>
                    <a:lnT>
                      <a:noFill/>
                    </a:lnT>
                    <a:lnB>
                      <a:noFill/>
                    </a:lnB>
                  </a:tcPr>
                </a:tc>
              </a:tr>
              <a:tr h="335998">
                <a:tc>
                  <a:txBody>
                    <a:bodyPr/>
                    <a:lstStyle/>
                    <a:p>
                      <a:pPr algn="l" fontAlgn="b"/>
                      <a:r>
                        <a:rPr lang="en-GB" sz="1100" b="0" i="0" u="none" strike="noStrike" dirty="0">
                          <a:solidFill>
                            <a:srgbClr val="000000"/>
                          </a:solidFill>
                          <a:effectLst/>
                          <a:latin typeface="Arial" panose="020B0604020202020204" pitchFamily="34" charset="0"/>
                        </a:rPr>
                        <a:t>Shandong</a:t>
                      </a:r>
                    </a:p>
                  </a:txBody>
                  <a:tcPr marL="9525" marR="9525" marT="9525" marB="0" anchor="b">
                    <a:lnL>
                      <a:noFill/>
                    </a:lnL>
                    <a:lnR>
                      <a:noFill/>
                    </a:lnR>
                    <a:lnT>
                      <a:noFill/>
                    </a:lnT>
                    <a:lnB>
                      <a:noFill/>
                    </a:lnB>
                  </a:tcPr>
                </a:tc>
                <a:tc>
                  <a:txBody>
                    <a:bodyPr/>
                    <a:lstStyle/>
                    <a:p>
                      <a:pPr algn="r" fontAlgn="b"/>
                      <a:r>
                        <a:rPr lang="en-GB" sz="1100" b="0" i="0" u="none" strike="noStrike" dirty="0">
                          <a:solidFill>
                            <a:srgbClr val="000000"/>
                          </a:solidFill>
                          <a:effectLst/>
                          <a:latin typeface="Arial" panose="020B0604020202020204" pitchFamily="34" charset="0"/>
                        </a:rPr>
                        <a:t>3129</a:t>
                      </a:r>
                    </a:p>
                  </a:txBody>
                  <a:tcPr marL="9525" marR="9525" marT="9525" marB="0" anchor="b">
                    <a:lnL>
                      <a:noFill/>
                    </a:lnL>
                    <a:lnR>
                      <a:noFill/>
                    </a:lnR>
                    <a:lnT>
                      <a:noFill/>
                    </a:lnT>
                    <a:lnB>
                      <a:noFill/>
                    </a:lnB>
                  </a:tcPr>
                </a:tc>
                <a:tc>
                  <a:txBody>
                    <a:bodyPr/>
                    <a:lstStyle/>
                    <a:p>
                      <a:pPr algn="r" fontAlgn="b"/>
                      <a:r>
                        <a:rPr lang="en-GB" sz="1100" b="0" i="0" u="none" strike="noStrike" dirty="0">
                          <a:solidFill>
                            <a:srgbClr val="000000"/>
                          </a:solidFill>
                          <a:effectLst/>
                          <a:latin typeface="Arial" panose="020B0604020202020204" pitchFamily="34" charset="0"/>
                        </a:rPr>
                        <a:t>2500</a:t>
                      </a:r>
                    </a:p>
                  </a:txBody>
                  <a:tcPr marL="9525" marR="9525" marT="9525" marB="0" anchor="b">
                    <a:lnL>
                      <a:noFill/>
                    </a:lnL>
                    <a:lnR>
                      <a:noFill/>
                    </a:lnR>
                    <a:lnT>
                      <a:noFill/>
                    </a:lnT>
                    <a:lnB>
                      <a:noFill/>
                    </a:lnB>
                  </a:tcPr>
                </a:tc>
              </a:tr>
              <a:tr h="335998">
                <a:tc>
                  <a:txBody>
                    <a:bodyPr/>
                    <a:lstStyle/>
                    <a:p>
                      <a:pPr algn="l" fontAlgn="b"/>
                      <a:r>
                        <a:rPr lang="en-GB" sz="1100" b="0" i="0" u="none" strike="noStrike" dirty="0">
                          <a:solidFill>
                            <a:srgbClr val="000000"/>
                          </a:solidFill>
                          <a:effectLst/>
                          <a:latin typeface="Arial" panose="020B0604020202020204" pitchFamily="34" charset="0"/>
                        </a:rPr>
                        <a:t>Shanxi</a:t>
                      </a:r>
                    </a:p>
                  </a:txBody>
                  <a:tcPr marL="9525" marR="9525" marT="9525" marB="0" anchor="b">
                    <a:lnL>
                      <a:noFill/>
                    </a:lnL>
                    <a:lnR>
                      <a:noFill/>
                    </a:lnR>
                    <a:lnT>
                      <a:noFill/>
                    </a:lnT>
                    <a:lnB>
                      <a:noFill/>
                    </a:lnB>
                  </a:tcPr>
                </a:tc>
                <a:tc>
                  <a:txBody>
                    <a:bodyPr/>
                    <a:lstStyle/>
                    <a:p>
                      <a:pPr algn="r" fontAlgn="b"/>
                      <a:r>
                        <a:rPr lang="en-GB" sz="1100" b="0" i="0" u="none" strike="noStrike" dirty="0">
                          <a:solidFill>
                            <a:srgbClr val="000000"/>
                          </a:solidFill>
                          <a:effectLst/>
                          <a:latin typeface="Arial" panose="020B0604020202020204" pitchFamily="34" charset="0"/>
                        </a:rPr>
                        <a:t>66</a:t>
                      </a:r>
                    </a:p>
                  </a:txBody>
                  <a:tcPr marL="9525" marR="9525" marT="9525" marB="0" anchor="b">
                    <a:lnL>
                      <a:noFill/>
                    </a:lnL>
                    <a:lnR>
                      <a:noFill/>
                    </a:lnR>
                    <a:lnT>
                      <a:noFill/>
                    </a:lnT>
                    <a:lnB>
                      <a:noFill/>
                    </a:lnB>
                  </a:tcPr>
                </a:tc>
                <a:tc>
                  <a:txBody>
                    <a:bodyPr/>
                    <a:lstStyle/>
                    <a:p>
                      <a:pPr algn="r" fontAlgn="b"/>
                      <a:r>
                        <a:rPr lang="en-GB" sz="1100" b="0" i="0" u="none" strike="noStrike" dirty="0">
                          <a:solidFill>
                            <a:srgbClr val="000000"/>
                          </a:solidFill>
                          <a:effectLst/>
                          <a:latin typeface="Arial" panose="020B0604020202020204" pitchFamily="34" charset="0"/>
                        </a:rPr>
                        <a:t>0</a:t>
                      </a:r>
                    </a:p>
                  </a:txBody>
                  <a:tcPr marL="9525" marR="9525" marT="9525" marB="0" anchor="b">
                    <a:lnL>
                      <a:noFill/>
                    </a:lnL>
                    <a:lnR>
                      <a:noFill/>
                    </a:lnR>
                    <a:lnT>
                      <a:noFill/>
                    </a:lnT>
                    <a:lnB>
                      <a:noFill/>
                    </a:lnB>
                  </a:tcPr>
                </a:tc>
              </a:tr>
              <a:tr h="335998">
                <a:tc>
                  <a:txBody>
                    <a:bodyPr/>
                    <a:lstStyle/>
                    <a:p>
                      <a:pPr algn="l" fontAlgn="b"/>
                      <a:r>
                        <a:rPr lang="en-GB" sz="1100" b="0" i="0" u="none" strike="noStrike" dirty="0">
                          <a:solidFill>
                            <a:srgbClr val="000000"/>
                          </a:solidFill>
                          <a:effectLst/>
                          <a:latin typeface="Arial" panose="020B0604020202020204" pitchFamily="34" charset="0"/>
                        </a:rPr>
                        <a:t>Henan</a:t>
                      </a:r>
                    </a:p>
                  </a:txBody>
                  <a:tcPr marL="9525" marR="9525" marT="9525" marB="0" anchor="b">
                    <a:lnL>
                      <a:noFill/>
                    </a:lnL>
                    <a:lnR>
                      <a:noFill/>
                    </a:lnR>
                    <a:lnT>
                      <a:noFill/>
                    </a:lnT>
                    <a:lnB>
                      <a:noFill/>
                    </a:lnB>
                  </a:tcPr>
                </a:tc>
                <a:tc>
                  <a:txBody>
                    <a:bodyPr/>
                    <a:lstStyle/>
                    <a:p>
                      <a:pPr algn="r" fontAlgn="b"/>
                      <a:r>
                        <a:rPr lang="en-GB" sz="1100" b="0" i="0" u="none" strike="noStrike" dirty="0">
                          <a:solidFill>
                            <a:srgbClr val="000000"/>
                          </a:solidFill>
                          <a:effectLst/>
                          <a:latin typeface="Arial" panose="020B0604020202020204" pitchFamily="34" charset="0"/>
                        </a:rPr>
                        <a:t>295</a:t>
                      </a:r>
                    </a:p>
                  </a:txBody>
                  <a:tcPr marL="9525" marR="9525" marT="9525" marB="0" anchor="b">
                    <a:lnL>
                      <a:noFill/>
                    </a:lnL>
                    <a:lnR>
                      <a:noFill/>
                    </a:lnR>
                    <a:lnT>
                      <a:noFill/>
                    </a:lnT>
                    <a:lnB>
                      <a:noFill/>
                    </a:lnB>
                  </a:tcPr>
                </a:tc>
                <a:tc>
                  <a:txBody>
                    <a:bodyPr/>
                    <a:lstStyle/>
                    <a:p>
                      <a:pPr algn="r" fontAlgn="b"/>
                      <a:r>
                        <a:rPr lang="en-GB" sz="1100" b="0" i="0" u="none" strike="noStrike" dirty="0">
                          <a:solidFill>
                            <a:srgbClr val="000000"/>
                          </a:solidFill>
                          <a:effectLst/>
                          <a:latin typeface="Arial" panose="020B0604020202020204" pitchFamily="34" charset="0"/>
                        </a:rPr>
                        <a:t>0</a:t>
                      </a:r>
                    </a:p>
                  </a:txBody>
                  <a:tcPr marL="9525" marR="9525" marT="9525" marB="0" anchor="b">
                    <a:lnL>
                      <a:noFill/>
                    </a:lnL>
                    <a:lnR>
                      <a:noFill/>
                    </a:lnR>
                    <a:lnT>
                      <a:noFill/>
                    </a:lnT>
                    <a:lnB>
                      <a:noFill/>
                    </a:lnB>
                  </a:tcPr>
                </a:tc>
              </a:tr>
              <a:tr h="335998">
                <a:tc>
                  <a:txBody>
                    <a:bodyPr/>
                    <a:lstStyle/>
                    <a:p>
                      <a:pPr algn="l" fontAlgn="b"/>
                      <a:r>
                        <a:rPr lang="en-GB" sz="1100" b="0" i="0" u="none" strike="noStrike" dirty="0">
                          <a:solidFill>
                            <a:srgbClr val="000000"/>
                          </a:solidFill>
                          <a:effectLst/>
                          <a:latin typeface="Arial" panose="020B0604020202020204" pitchFamily="34" charset="0"/>
                        </a:rPr>
                        <a:t>Xinjiang</a:t>
                      </a:r>
                    </a:p>
                  </a:txBody>
                  <a:tcPr marL="9525" marR="9525" marT="9525" marB="0" anchor="b">
                    <a:lnL>
                      <a:noFill/>
                    </a:lnL>
                    <a:lnR>
                      <a:noFill/>
                    </a:lnR>
                    <a:lnT>
                      <a:noFill/>
                    </a:lnT>
                    <a:lnB>
                      <a:noFill/>
                    </a:lnB>
                  </a:tcPr>
                </a:tc>
                <a:tc>
                  <a:txBody>
                    <a:bodyPr/>
                    <a:lstStyle/>
                    <a:p>
                      <a:pPr algn="r" fontAlgn="b"/>
                      <a:r>
                        <a:rPr lang="en-GB" sz="1100" b="0" i="0" u="none" strike="noStrike" dirty="0">
                          <a:solidFill>
                            <a:srgbClr val="000000"/>
                          </a:solidFill>
                          <a:effectLst/>
                          <a:latin typeface="Arial" panose="020B0604020202020204" pitchFamily="34" charset="0"/>
                        </a:rPr>
                        <a:t>0</a:t>
                      </a:r>
                    </a:p>
                  </a:txBody>
                  <a:tcPr marL="9525" marR="9525" marT="9525" marB="0" anchor="b">
                    <a:lnL>
                      <a:noFill/>
                    </a:lnL>
                    <a:lnR>
                      <a:noFill/>
                    </a:lnR>
                    <a:lnT>
                      <a:noFill/>
                    </a:lnT>
                    <a:lnB>
                      <a:noFill/>
                    </a:lnB>
                  </a:tcPr>
                </a:tc>
                <a:tc>
                  <a:txBody>
                    <a:bodyPr/>
                    <a:lstStyle/>
                    <a:p>
                      <a:pPr algn="r" fontAlgn="b"/>
                      <a:r>
                        <a:rPr lang="en-GB" sz="1100" b="0" i="0" u="none" strike="noStrike" dirty="0">
                          <a:solidFill>
                            <a:srgbClr val="000000"/>
                          </a:solidFill>
                          <a:effectLst/>
                          <a:latin typeface="Arial" panose="020B0604020202020204" pitchFamily="34" charset="0"/>
                        </a:rPr>
                        <a:t>800</a:t>
                      </a:r>
                    </a:p>
                  </a:txBody>
                  <a:tcPr marL="9525" marR="9525" marT="9525" marB="0" anchor="b">
                    <a:lnL>
                      <a:noFill/>
                    </a:lnL>
                    <a:lnR>
                      <a:noFill/>
                    </a:lnR>
                    <a:lnT>
                      <a:noFill/>
                    </a:lnT>
                    <a:lnB>
                      <a:noFill/>
                    </a:lnB>
                  </a:tcPr>
                </a:tc>
              </a:tr>
              <a:tr h="335998">
                <a:tc>
                  <a:txBody>
                    <a:bodyPr/>
                    <a:lstStyle/>
                    <a:p>
                      <a:pPr algn="l" fontAlgn="b"/>
                      <a:r>
                        <a:rPr lang="en-GB" sz="1100" b="0" i="0" u="none" strike="noStrike" dirty="0">
                          <a:solidFill>
                            <a:srgbClr val="000000"/>
                          </a:solidFill>
                          <a:effectLst/>
                          <a:latin typeface="Arial" panose="020B0604020202020204" pitchFamily="34" charset="0"/>
                        </a:rPr>
                        <a:t>Inner Mongolia</a:t>
                      </a:r>
                    </a:p>
                  </a:txBody>
                  <a:tcPr marL="9525" marR="9525" marT="9525" marB="0" anchor="b">
                    <a:lnL>
                      <a:noFill/>
                    </a:lnL>
                    <a:lnR>
                      <a:noFill/>
                    </a:lnR>
                    <a:lnT>
                      <a:noFill/>
                    </a:lnT>
                    <a:lnB>
                      <a:noFill/>
                    </a:lnB>
                  </a:tcPr>
                </a:tc>
                <a:tc>
                  <a:txBody>
                    <a:bodyPr/>
                    <a:lstStyle/>
                    <a:p>
                      <a:pPr algn="r" fontAlgn="b"/>
                      <a:r>
                        <a:rPr lang="en-GB" sz="1100" b="0" i="0" u="none" strike="noStrike" dirty="0">
                          <a:solidFill>
                            <a:srgbClr val="000000"/>
                          </a:solidFill>
                          <a:effectLst/>
                          <a:latin typeface="Arial" panose="020B0604020202020204" pitchFamily="34" charset="0"/>
                        </a:rPr>
                        <a:t>0</a:t>
                      </a:r>
                    </a:p>
                  </a:txBody>
                  <a:tcPr marL="9525" marR="9525" marT="9525" marB="0" anchor="b">
                    <a:lnL>
                      <a:noFill/>
                    </a:lnL>
                    <a:lnR>
                      <a:noFill/>
                    </a:lnR>
                    <a:lnT>
                      <a:noFill/>
                    </a:lnT>
                    <a:lnB>
                      <a:noFill/>
                    </a:lnB>
                  </a:tcPr>
                </a:tc>
                <a:tc>
                  <a:txBody>
                    <a:bodyPr/>
                    <a:lstStyle/>
                    <a:p>
                      <a:pPr algn="r" fontAlgn="b"/>
                      <a:r>
                        <a:rPr lang="en-GB" sz="1100" b="0" i="0" u="none" strike="noStrike" dirty="0">
                          <a:solidFill>
                            <a:srgbClr val="000000"/>
                          </a:solidFill>
                          <a:effectLst/>
                          <a:latin typeface="Arial" panose="020B0604020202020204" pitchFamily="34" charset="0"/>
                        </a:rPr>
                        <a:t>200</a:t>
                      </a:r>
                    </a:p>
                  </a:txBody>
                  <a:tcPr marL="9525" marR="9525" marT="9525" marB="0" anchor="b">
                    <a:lnL>
                      <a:noFill/>
                    </a:lnL>
                    <a:lnR>
                      <a:noFill/>
                    </a:lnR>
                    <a:lnT>
                      <a:noFill/>
                    </a:lnT>
                    <a:lnB>
                      <a:noFill/>
                    </a:lnB>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109626635"/>
              </p:ext>
            </p:extLst>
          </p:nvPr>
        </p:nvGraphicFramePr>
        <p:xfrm>
          <a:off x="5373760" y="3020856"/>
          <a:ext cx="4253714" cy="2728304"/>
        </p:xfrm>
        <a:graphic>
          <a:graphicData uri="http://schemas.openxmlformats.org/drawingml/2006/table">
            <a:tbl>
              <a:tblPr firstRow="1" firstCol="1" bandRow="1"/>
              <a:tblGrid>
                <a:gridCol w="1047397"/>
                <a:gridCol w="1218400"/>
                <a:gridCol w="1987917"/>
              </a:tblGrid>
              <a:tr h="264791">
                <a:tc>
                  <a:txBody>
                    <a:bodyPr/>
                    <a:lstStyle/>
                    <a:p>
                      <a:pPr algn="just" fontAlgn="auto" hangingPunct="1">
                        <a:spcAft>
                          <a:spcPts val="0"/>
                        </a:spcAft>
                      </a:pPr>
                      <a:r>
                        <a:rPr lang="en-GB"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Stage</a:t>
                      </a:r>
                      <a:endParaRPr lang="en-GB" sz="1100" dirty="0">
                        <a:effectLst/>
                        <a:latin typeface="Arial" panose="020B0604020202020204" pitchFamily="34" charset="0"/>
                        <a:ea typeface="MS Gothic" panose="020B0609070205080204" pitchFamily="49" charset="-128"/>
                        <a:cs typeface="Times New Roman" panose="02020603050405020304" pitchFamily="18" charset="0"/>
                      </a:endParaRPr>
                    </a:p>
                  </a:txBody>
                  <a:tcPr marL="68580" marR="68580" marT="0" marB="0" anchor="ctr">
                    <a:lnL>
                      <a:noFill/>
                    </a:lnL>
                    <a:lnR>
                      <a:noFill/>
                    </a:lnR>
                    <a:lnT>
                      <a:noFill/>
                    </a:lnT>
                    <a:lnB>
                      <a:noFill/>
                    </a:lnB>
                  </a:tcPr>
                </a:tc>
                <a:tc>
                  <a:txBody>
                    <a:bodyPr/>
                    <a:lstStyle/>
                    <a:p>
                      <a:pPr algn="just" fontAlgn="auto" hangingPunct="1">
                        <a:spcAft>
                          <a:spcPts val="0"/>
                        </a:spcAft>
                      </a:pPr>
                      <a:r>
                        <a:rPr lang="en-GB"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Date</a:t>
                      </a:r>
                      <a:endParaRPr lang="en-GB" sz="1100" dirty="0">
                        <a:effectLst/>
                        <a:latin typeface="Arial" panose="020B0604020202020204" pitchFamily="34" charset="0"/>
                        <a:ea typeface="MS Gothic" panose="020B0609070205080204" pitchFamily="49" charset="-128"/>
                        <a:cs typeface="Times New Roman" panose="02020603050405020304" pitchFamily="18" charset="0"/>
                      </a:endParaRPr>
                    </a:p>
                  </a:txBody>
                  <a:tcPr marL="68580" marR="68580" marT="0" marB="0" anchor="ctr">
                    <a:lnL>
                      <a:noFill/>
                    </a:lnL>
                    <a:lnR>
                      <a:noFill/>
                    </a:lnR>
                    <a:lnT>
                      <a:noFill/>
                    </a:lnT>
                    <a:lnB>
                      <a:noFill/>
                    </a:lnB>
                  </a:tcPr>
                </a:tc>
                <a:tc>
                  <a:txBody>
                    <a:bodyPr/>
                    <a:lstStyle/>
                    <a:p>
                      <a:pPr algn="just" fontAlgn="auto" hangingPunct="1">
                        <a:spcAft>
                          <a:spcPts val="0"/>
                        </a:spcAft>
                      </a:pPr>
                      <a:r>
                        <a:rPr lang="en-GB"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Outcome</a:t>
                      </a:r>
                      <a:endParaRPr lang="en-GB" sz="1100" dirty="0">
                        <a:effectLst/>
                        <a:latin typeface="Arial" panose="020B0604020202020204" pitchFamily="34" charset="0"/>
                        <a:ea typeface="MS Gothic" panose="020B0609070205080204" pitchFamily="49" charset="-128"/>
                        <a:cs typeface="Times New Roman" panose="02020603050405020304" pitchFamily="18" charset="0"/>
                      </a:endParaRPr>
                    </a:p>
                  </a:txBody>
                  <a:tcPr marL="68580" marR="68580" marT="0" marB="0" anchor="ctr">
                    <a:lnL>
                      <a:noFill/>
                    </a:lnL>
                    <a:lnR>
                      <a:noFill/>
                    </a:lnR>
                    <a:lnT>
                      <a:noFill/>
                    </a:lnT>
                    <a:lnB>
                      <a:noFill/>
                    </a:lnB>
                  </a:tcPr>
                </a:tc>
              </a:tr>
              <a:tr h="568503">
                <a:tc>
                  <a:txBody>
                    <a:bodyPr/>
                    <a:lstStyle/>
                    <a:p>
                      <a:pPr fontAlgn="auto" hangingPunct="1">
                        <a:spcAft>
                          <a:spcPts val="0"/>
                        </a:spcAft>
                      </a:pPr>
                      <a:r>
                        <a:rPr lang="en-GB"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Producers self-check</a:t>
                      </a:r>
                      <a:endParaRPr lang="en-GB" sz="1100" dirty="0">
                        <a:effectLst/>
                        <a:latin typeface="Arial" panose="020B0604020202020204" pitchFamily="34" charset="0"/>
                        <a:ea typeface="MS Gothic" panose="020B0609070205080204" pitchFamily="49" charset="-128"/>
                        <a:cs typeface="Times New Roman" panose="02020603050405020304" pitchFamily="18" charset="0"/>
                      </a:endParaRPr>
                    </a:p>
                  </a:txBody>
                  <a:tcPr marL="68580" marR="68580" marT="0" marB="0" anchor="ctr">
                    <a:lnL>
                      <a:noFill/>
                    </a:lnL>
                    <a:lnR>
                      <a:noFill/>
                    </a:lnR>
                    <a:lnT>
                      <a:noFill/>
                    </a:lnT>
                    <a:lnB>
                      <a:noFill/>
                    </a:lnB>
                  </a:tcPr>
                </a:tc>
                <a:tc>
                  <a:txBody>
                    <a:bodyPr/>
                    <a:lstStyle/>
                    <a:p>
                      <a:pPr fontAlgn="auto" hangingPunct="1">
                        <a:spcAft>
                          <a:spcPts val="0"/>
                        </a:spcAft>
                      </a:pPr>
                      <a:r>
                        <a:rPr lang="en-GB"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Now to 15th May</a:t>
                      </a:r>
                      <a:endParaRPr lang="en-GB" sz="1100" dirty="0">
                        <a:effectLst/>
                        <a:latin typeface="Arial" panose="020B0604020202020204" pitchFamily="34" charset="0"/>
                        <a:ea typeface="MS Gothic" panose="020B0609070205080204" pitchFamily="49" charset="-128"/>
                        <a:cs typeface="Times New Roman" panose="02020603050405020304" pitchFamily="18" charset="0"/>
                      </a:endParaRPr>
                    </a:p>
                  </a:txBody>
                  <a:tcPr marL="68580" marR="68580" marT="0" marB="0" anchor="ctr">
                    <a:lnL>
                      <a:noFill/>
                    </a:lnL>
                    <a:lnR>
                      <a:noFill/>
                    </a:lnR>
                    <a:lnT>
                      <a:noFill/>
                    </a:lnT>
                    <a:lnB>
                      <a:noFill/>
                    </a:lnB>
                  </a:tcPr>
                </a:tc>
                <a:tc>
                  <a:txBody>
                    <a:bodyPr/>
                    <a:lstStyle/>
                    <a:p>
                      <a:pPr fontAlgn="auto" hangingPunct="1">
                        <a:spcAft>
                          <a:spcPts val="0"/>
                        </a:spcAft>
                      </a:pPr>
                      <a:r>
                        <a:rPr lang="en-GB"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Report illegal capacity to provincial government or SASAC</a:t>
                      </a:r>
                      <a:endParaRPr lang="en-GB" sz="1100" dirty="0">
                        <a:effectLst/>
                        <a:latin typeface="Arial" panose="020B0604020202020204" pitchFamily="34" charset="0"/>
                        <a:ea typeface="MS Gothic" panose="020B0609070205080204" pitchFamily="49" charset="-128"/>
                        <a:cs typeface="Times New Roman" panose="02020603050405020304" pitchFamily="18" charset="0"/>
                      </a:endParaRPr>
                    </a:p>
                  </a:txBody>
                  <a:tcPr marL="68580" marR="68580" marT="0" marB="0" anchor="ctr">
                    <a:lnL>
                      <a:noFill/>
                    </a:lnL>
                    <a:lnR>
                      <a:noFill/>
                    </a:lnR>
                    <a:lnT>
                      <a:noFill/>
                    </a:lnT>
                    <a:lnB>
                      <a:noFill/>
                    </a:lnB>
                  </a:tcPr>
                </a:tc>
              </a:tr>
              <a:tr h="758004">
                <a:tc>
                  <a:txBody>
                    <a:bodyPr/>
                    <a:lstStyle/>
                    <a:p>
                      <a:pPr fontAlgn="auto" hangingPunct="1">
                        <a:spcAft>
                          <a:spcPts val="0"/>
                        </a:spcAft>
                      </a:pPr>
                      <a:r>
                        <a:rPr lang="en-GB"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Provincial government and SASAC check</a:t>
                      </a:r>
                      <a:endParaRPr lang="en-GB" sz="1100" dirty="0">
                        <a:effectLst/>
                        <a:latin typeface="Arial" panose="020B0604020202020204" pitchFamily="34" charset="0"/>
                        <a:ea typeface="MS Gothic" panose="020B0609070205080204" pitchFamily="49" charset="-128"/>
                        <a:cs typeface="Times New Roman" panose="02020603050405020304" pitchFamily="18" charset="0"/>
                      </a:endParaRPr>
                    </a:p>
                  </a:txBody>
                  <a:tcPr marL="68580" marR="68580" marT="0" marB="0" anchor="ctr">
                    <a:lnL>
                      <a:noFill/>
                    </a:lnL>
                    <a:lnR>
                      <a:noFill/>
                    </a:lnR>
                    <a:lnT>
                      <a:noFill/>
                    </a:lnT>
                    <a:lnB>
                      <a:noFill/>
                    </a:lnB>
                  </a:tcPr>
                </a:tc>
                <a:tc>
                  <a:txBody>
                    <a:bodyPr/>
                    <a:lstStyle/>
                    <a:p>
                      <a:pPr fontAlgn="auto" hangingPunct="1">
                        <a:spcAft>
                          <a:spcPts val="0"/>
                        </a:spcAft>
                      </a:pPr>
                      <a:r>
                        <a:rPr lang="en-GB"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16th May to 30th June</a:t>
                      </a:r>
                      <a:endParaRPr lang="en-GB" sz="1100" dirty="0">
                        <a:effectLst/>
                        <a:latin typeface="Arial" panose="020B0604020202020204" pitchFamily="34" charset="0"/>
                        <a:ea typeface="MS Gothic" panose="020B0609070205080204" pitchFamily="49" charset="-128"/>
                        <a:cs typeface="Times New Roman" panose="02020603050405020304" pitchFamily="18" charset="0"/>
                      </a:endParaRPr>
                    </a:p>
                  </a:txBody>
                  <a:tcPr marL="68580" marR="68580" marT="0" marB="0" anchor="ctr">
                    <a:lnL>
                      <a:noFill/>
                    </a:lnL>
                    <a:lnR>
                      <a:noFill/>
                    </a:lnR>
                    <a:lnT>
                      <a:noFill/>
                    </a:lnT>
                    <a:lnB>
                      <a:noFill/>
                    </a:lnB>
                  </a:tcPr>
                </a:tc>
                <a:tc>
                  <a:txBody>
                    <a:bodyPr/>
                    <a:lstStyle/>
                    <a:p>
                      <a:pPr fontAlgn="auto" hangingPunct="1">
                        <a:spcAft>
                          <a:spcPts val="0"/>
                        </a:spcAft>
                      </a:pPr>
                      <a:r>
                        <a:rPr lang="en-GB"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Report illegal capacity to central government (NDRC, MIIT, MLR and MEP)</a:t>
                      </a:r>
                      <a:endParaRPr lang="en-GB" sz="1100" dirty="0">
                        <a:effectLst/>
                        <a:latin typeface="Arial" panose="020B0604020202020204" pitchFamily="34" charset="0"/>
                        <a:ea typeface="MS Gothic" panose="020B0609070205080204" pitchFamily="49" charset="-128"/>
                        <a:cs typeface="Times New Roman" panose="02020603050405020304" pitchFamily="18" charset="0"/>
                      </a:endParaRPr>
                    </a:p>
                  </a:txBody>
                  <a:tcPr marL="68580" marR="68580" marT="0" marB="0" anchor="ctr">
                    <a:lnL>
                      <a:noFill/>
                    </a:lnL>
                    <a:lnR>
                      <a:noFill/>
                    </a:lnR>
                    <a:lnT>
                      <a:noFill/>
                    </a:lnT>
                    <a:lnB>
                      <a:noFill/>
                    </a:lnB>
                  </a:tcPr>
                </a:tc>
              </a:tr>
              <a:tr h="568503">
                <a:tc>
                  <a:txBody>
                    <a:bodyPr/>
                    <a:lstStyle/>
                    <a:p>
                      <a:pPr fontAlgn="auto" hangingPunct="1">
                        <a:spcAft>
                          <a:spcPts val="0"/>
                        </a:spcAft>
                      </a:pPr>
                      <a:r>
                        <a:rPr lang="en-GB"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Central government inspection</a:t>
                      </a:r>
                      <a:endParaRPr lang="en-GB" sz="1100" dirty="0">
                        <a:effectLst/>
                        <a:latin typeface="Arial" panose="020B0604020202020204" pitchFamily="34" charset="0"/>
                        <a:ea typeface="MS Gothic" panose="020B0609070205080204" pitchFamily="49" charset="-128"/>
                        <a:cs typeface="Times New Roman" panose="02020603050405020304" pitchFamily="18" charset="0"/>
                      </a:endParaRPr>
                    </a:p>
                  </a:txBody>
                  <a:tcPr marL="68580" marR="68580" marT="0" marB="0" anchor="ctr">
                    <a:lnL>
                      <a:noFill/>
                    </a:lnL>
                    <a:lnR>
                      <a:noFill/>
                    </a:lnR>
                    <a:lnT>
                      <a:noFill/>
                    </a:lnT>
                    <a:lnB>
                      <a:noFill/>
                    </a:lnB>
                  </a:tcPr>
                </a:tc>
                <a:tc>
                  <a:txBody>
                    <a:bodyPr/>
                    <a:lstStyle/>
                    <a:p>
                      <a:pPr fontAlgn="auto" hangingPunct="1">
                        <a:spcAft>
                          <a:spcPts val="0"/>
                        </a:spcAft>
                      </a:pPr>
                      <a:r>
                        <a:rPr lang="en-GB"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1st July to 15th September</a:t>
                      </a:r>
                      <a:endParaRPr lang="en-GB" sz="1100" dirty="0">
                        <a:effectLst/>
                        <a:latin typeface="Arial" panose="020B0604020202020204" pitchFamily="34" charset="0"/>
                        <a:ea typeface="MS Gothic" panose="020B0609070205080204" pitchFamily="49" charset="-128"/>
                        <a:cs typeface="Times New Roman" panose="02020603050405020304" pitchFamily="18" charset="0"/>
                      </a:endParaRPr>
                    </a:p>
                  </a:txBody>
                  <a:tcPr marL="68580" marR="68580" marT="0" marB="0" anchor="ctr">
                    <a:lnL>
                      <a:noFill/>
                    </a:lnL>
                    <a:lnR>
                      <a:noFill/>
                    </a:lnR>
                    <a:lnT>
                      <a:noFill/>
                    </a:lnT>
                    <a:lnB>
                      <a:noFill/>
                    </a:lnB>
                  </a:tcPr>
                </a:tc>
                <a:tc>
                  <a:txBody>
                    <a:bodyPr/>
                    <a:lstStyle/>
                    <a:p>
                      <a:pPr fontAlgn="auto" hangingPunct="1">
                        <a:spcAft>
                          <a:spcPts val="0"/>
                        </a:spcAft>
                      </a:pPr>
                      <a:r>
                        <a:rPr lang="en-GB"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Central government to send teams to provinces to inspect capacity issues</a:t>
                      </a:r>
                      <a:endParaRPr lang="en-GB" sz="1100" dirty="0">
                        <a:effectLst/>
                        <a:latin typeface="Arial" panose="020B0604020202020204" pitchFamily="34" charset="0"/>
                        <a:ea typeface="MS Gothic" panose="020B0609070205080204" pitchFamily="49" charset="-128"/>
                        <a:cs typeface="Times New Roman" panose="02020603050405020304" pitchFamily="18" charset="0"/>
                      </a:endParaRPr>
                    </a:p>
                  </a:txBody>
                  <a:tcPr marL="68580" marR="68580" marT="0" marB="0" anchor="ctr">
                    <a:lnL>
                      <a:noFill/>
                    </a:lnL>
                    <a:lnR>
                      <a:noFill/>
                    </a:lnR>
                    <a:lnT>
                      <a:noFill/>
                    </a:lnT>
                    <a:lnB>
                      <a:noFill/>
                    </a:lnB>
                  </a:tcPr>
                </a:tc>
              </a:tr>
              <a:tr h="568503">
                <a:tc>
                  <a:txBody>
                    <a:bodyPr/>
                    <a:lstStyle/>
                    <a:p>
                      <a:pPr fontAlgn="auto" hangingPunct="1">
                        <a:spcAft>
                          <a:spcPts val="0"/>
                        </a:spcAft>
                      </a:pPr>
                      <a:r>
                        <a:rPr lang="en-GB"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Supervision and clean up</a:t>
                      </a:r>
                      <a:endParaRPr lang="en-GB" sz="1100" dirty="0">
                        <a:effectLst/>
                        <a:latin typeface="Arial" panose="020B0604020202020204" pitchFamily="34" charset="0"/>
                        <a:ea typeface="MS Gothic" panose="020B0609070205080204" pitchFamily="49" charset="-128"/>
                        <a:cs typeface="Times New Roman" panose="02020603050405020304" pitchFamily="18" charset="0"/>
                      </a:endParaRPr>
                    </a:p>
                  </a:txBody>
                  <a:tcPr marL="68580" marR="68580" marT="0" marB="0" anchor="ctr">
                    <a:lnL>
                      <a:noFill/>
                    </a:lnL>
                    <a:lnR>
                      <a:noFill/>
                    </a:lnR>
                    <a:lnT>
                      <a:noFill/>
                    </a:lnT>
                    <a:lnB>
                      <a:noFill/>
                    </a:lnB>
                  </a:tcPr>
                </a:tc>
                <a:tc>
                  <a:txBody>
                    <a:bodyPr/>
                    <a:lstStyle/>
                    <a:p>
                      <a:pPr fontAlgn="auto" hangingPunct="1">
                        <a:spcAft>
                          <a:spcPts val="0"/>
                        </a:spcAft>
                      </a:pPr>
                      <a:r>
                        <a:rPr lang="en-GB"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16th September to 15th October</a:t>
                      </a:r>
                      <a:endParaRPr lang="en-GB" sz="1100" dirty="0">
                        <a:effectLst/>
                        <a:latin typeface="Arial" panose="020B0604020202020204" pitchFamily="34" charset="0"/>
                        <a:ea typeface="MS Gothic" panose="020B0609070205080204" pitchFamily="49" charset="-128"/>
                        <a:cs typeface="Times New Roman" panose="02020603050405020304" pitchFamily="18" charset="0"/>
                      </a:endParaRPr>
                    </a:p>
                  </a:txBody>
                  <a:tcPr marL="68580" marR="68580" marT="0" marB="0" anchor="ctr">
                    <a:lnL>
                      <a:noFill/>
                    </a:lnL>
                    <a:lnR>
                      <a:noFill/>
                    </a:lnR>
                    <a:lnT>
                      <a:noFill/>
                    </a:lnT>
                    <a:lnB>
                      <a:noFill/>
                    </a:lnB>
                  </a:tcPr>
                </a:tc>
                <a:tc>
                  <a:txBody>
                    <a:bodyPr/>
                    <a:lstStyle/>
                    <a:p>
                      <a:pPr fontAlgn="auto" hangingPunct="1">
                        <a:spcAft>
                          <a:spcPts val="0"/>
                        </a:spcAft>
                      </a:pPr>
                      <a:r>
                        <a:rPr lang="en-GB"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Central government o supervision illegal capacity clean up </a:t>
                      </a:r>
                      <a:endParaRPr lang="en-GB" sz="1100" dirty="0">
                        <a:effectLst/>
                        <a:latin typeface="Arial" panose="020B0604020202020204" pitchFamily="34" charset="0"/>
                        <a:ea typeface="MS Gothic" panose="020B0609070205080204" pitchFamily="49" charset="-128"/>
                        <a:cs typeface="Times New Roman" panose="02020603050405020304" pitchFamily="18" charset="0"/>
                      </a:endParaRPr>
                    </a:p>
                  </a:txBody>
                  <a:tcPr marL="68580" marR="68580" marT="0" marB="0" anchor="ctr">
                    <a:lnL>
                      <a:noFill/>
                    </a:lnL>
                    <a:lnR>
                      <a:noFill/>
                    </a:lnR>
                    <a:lnT>
                      <a:noFill/>
                    </a:lnT>
                    <a:lnB>
                      <a:noFill/>
                    </a:lnB>
                  </a:tcPr>
                </a:tc>
              </a:tr>
            </a:tbl>
          </a:graphicData>
        </a:graphic>
      </p:graphicFrame>
      <p:sp>
        <p:nvSpPr>
          <p:cNvPr id="7" name="Footer Placeholder 4"/>
          <p:cNvSpPr>
            <a:spLocks noGrp="1"/>
          </p:cNvSpPr>
          <p:nvPr>
            <p:ph type="ftr" sz="quarter" idx="11"/>
          </p:nvPr>
        </p:nvSpPr>
        <p:spPr>
          <a:xfrm>
            <a:off x="0" y="6605590"/>
            <a:ext cx="9906000" cy="231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a:solidFill>
                  <a:schemeClr val="tx1"/>
                </a:solidFill>
                <a:latin typeface="Arial" panose="020B0604020202020204" pitchFamily="34" charset="0"/>
              </a:defRPr>
            </a:lvl1pPr>
            <a:lvl2pPr marL="742950" indent="-285750" defTabSz="762000">
              <a:defRPr>
                <a:solidFill>
                  <a:schemeClr val="tx1"/>
                </a:solidFill>
                <a:latin typeface="Arial" panose="020B0604020202020204" pitchFamily="34" charset="0"/>
              </a:defRPr>
            </a:lvl2pPr>
            <a:lvl3pPr marL="1143000" indent="-228600" defTabSz="762000">
              <a:defRPr>
                <a:solidFill>
                  <a:schemeClr val="tx1"/>
                </a:solidFill>
                <a:latin typeface="Arial" panose="020B0604020202020204" pitchFamily="34" charset="0"/>
              </a:defRPr>
            </a:lvl3pPr>
            <a:lvl4pPr marL="1600200" indent="-228600" defTabSz="762000">
              <a:defRPr>
                <a:solidFill>
                  <a:schemeClr val="tx1"/>
                </a:solidFill>
                <a:latin typeface="Arial" panose="020B0604020202020204" pitchFamily="34" charset="0"/>
              </a:defRPr>
            </a:lvl4pPr>
            <a:lvl5pPr marL="2057400" indent="-228600" defTabSz="762000">
              <a:defRPr>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a:solidFill>
                  <a:schemeClr val="tx1"/>
                </a:solidFill>
                <a:latin typeface="Arial" panose="020B0604020202020204" pitchFamily="34" charset="0"/>
              </a:defRPr>
            </a:lvl9pPr>
          </a:lstStyle>
          <a:p>
            <a:r>
              <a:rPr lang="en-AU" altLang="ja-JP" dirty="0" smtClean="0">
                <a:solidFill>
                  <a:srgbClr val="000000"/>
                </a:solidFill>
              </a:rPr>
              <a:t>Page 7</a:t>
            </a:r>
          </a:p>
        </p:txBody>
      </p:sp>
    </p:spTree>
    <p:extLst>
      <p:ext uri="{BB962C8B-B14F-4D97-AF65-F5344CB8AC3E}">
        <p14:creationId xmlns:p14="http://schemas.microsoft.com/office/powerpoint/2010/main" val="3508689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Grp="1" noChangeArrowheads="1"/>
          </p:cNvSpPr>
          <p:nvPr>
            <p:ph type="title" idx="4294967295"/>
          </p:nvPr>
        </p:nvSpPr>
        <p:spPr>
          <a:xfrm>
            <a:off x="304800" y="1356201"/>
            <a:ext cx="9349066" cy="514640"/>
          </a:xfrm>
          <a:prstGeom prst="rect">
            <a:avLst/>
          </a:prstGeom>
        </p:spPr>
        <p:txBody>
          <a:bodyPr/>
          <a:lstStyle/>
          <a:p>
            <a:r>
              <a:rPr lang="en-GB" sz="2800" dirty="0"/>
              <a:t>China is an ever more efficient aluminium producer</a:t>
            </a:r>
          </a:p>
        </p:txBody>
      </p:sp>
      <p:sp>
        <p:nvSpPr>
          <p:cNvPr id="148484" name="Text Box 3"/>
          <p:cNvSpPr txBox="1">
            <a:spLocks noChangeArrowheads="1"/>
          </p:cNvSpPr>
          <p:nvPr/>
        </p:nvSpPr>
        <p:spPr bwMode="auto">
          <a:xfrm>
            <a:off x="312355" y="6444569"/>
            <a:ext cx="4734098" cy="215433"/>
          </a:xfrm>
          <a:prstGeom prst="rect">
            <a:avLst/>
          </a:prstGeom>
          <a:solidFill>
            <a:schemeClr val="bg1"/>
          </a:solidFill>
          <a:ln w="9525">
            <a:noFill/>
            <a:miter lim="800000"/>
            <a:headEnd/>
            <a:tailEnd/>
          </a:ln>
        </p:spPr>
        <p:txBody>
          <a:bodyPr wrap="square" lIns="91429" tIns="45715" rIns="91429" bIns="45715">
            <a:spAutoFit/>
          </a:bodyPr>
          <a:lstStyle/>
          <a:p>
            <a:pPr algn="l">
              <a:spcBef>
                <a:spcPct val="50000"/>
              </a:spcBef>
              <a:spcAft>
                <a:spcPct val="50000"/>
              </a:spcAft>
              <a:buClr>
                <a:srgbClr val="996633"/>
              </a:buClr>
            </a:pPr>
            <a:r>
              <a:rPr lang="en-AU" altLang="zh-CN" sz="800" dirty="0">
                <a:latin typeface="Arial" panose="020B0604020202020204" pitchFamily="34" charset="0"/>
                <a:ea typeface="宋体" pitchFamily="2" charset="-122"/>
                <a:cs typeface="Arial" panose="020B0604020202020204" pitchFamily="34" charset="0"/>
              </a:rPr>
              <a:t>Source: IAI, CRU, Macquarie Research, </a:t>
            </a:r>
            <a:r>
              <a:rPr lang="en-AU" altLang="zh-CN" sz="800" dirty="0" smtClean="0">
                <a:latin typeface="Arial" panose="020B0604020202020204" pitchFamily="34" charset="0"/>
                <a:ea typeface="宋体" pitchFamily="2" charset="-122"/>
                <a:cs typeface="Arial" panose="020B0604020202020204" pitchFamily="34" charset="0"/>
              </a:rPr>
              <a:t>May </a:t>
            </a:r>
            <a:r>
              <a:rPr lang="en-AU" altLang="zh-CN" sz="800" dirty="0">
                <a:latin typeface="Arial" panose="020B0604020202020204" pitchFamily="34" charset="0"/>
                <a:ea typeface="宋体" pitchFamily="2" charset="-122"/>
                <a:cs typeface="Arial" panose="020B0604020202020204" pitchFamily="34" charset="0"/>
              </a:rPr>
              <a:t>2017</a:t>
            </a:r>
          </a:p>
        </p:txBody>
      </p:sp>
      <p:pic>
        <p:nvPicPr>
          <p:cNvPr id="249858" name="Picture 2"/>
          <p:cNvPicPr>
            <a:picLocks noChangeAspect="1" noChangeArrowheads="1"/>
          </p:cNvPicPr>
          <p:nvPr/>
        </p:nvPicPr>
        <p:blipFill>
          <a:blip r:embed="rId2" cstate="print"/>
          <a:srcRect/>
          <a:stretch>
            <a:fillRect/>
          </a:stretch>
        </p:blipFill>
        <p:spPr bwMode="auto">
          <a:xfrm>
            <a:off x="5309855" y="2404588"/>
            <a:ext cx="4456445" cy="4102508"/>
          </a:xfrm>
          <a:prstGeom prst="rect">
            <a:avLst/>
          </a:prstGeom>
          <a:noFill/>
          <a:ln w="9525">
            <a:noFill/>
            <a:miter lim="800000"/>
            <a:headEnd/>
            <a:tailEnd/>
          </a:ln>
          <a:effectLst/>
        </p:spPr>
      </p:pic>
      <p:pic>
        <p:nvPicPr>
          <p:cNvPr id="11266" name="Picture 2"/>
          <p:cNvPicPr>
            <a:picLocks noChangeAspect="1" noChangeArrowheads="1"/>
          </p:cNvPicPr>
          <p:nvPr/>
        </p:nvPicPr>
        <p:blipFill>
          <a:blip r:embed="rId3" cstate="print"/>
          <a:srcRect/>
          <a:stretch>
            <a:fillRect/>
          </a:stretch>
        </p:blipFill>
        <p:spPr bwMode="auto">
          <a:xfrm>
            <a:off x="388851" y="2503781"/>
            <a:ext cx="4394200" cy="3842294"/>
          </a:xfrm>
          <a:prstGeom prst="rect">
            <a:avLst/>
          </a:prstGeom>
          <a:noFill/>
          <a:ln w="9525">
            <a:noFill/>
            <a:miter lim="800000"/>
            <a:headEnd/>
            <a:tailEnd/>
          </a:ln>
          <a:effectLst/>
        </p:spPr>
      </p:pic>
      <p:sp>
        <p:nvSpPr>
          <p:cNvPr id="7" name="Footer Placeholder 4"/>
          <p:cNvSpPr>
            <a:spLocks noGrp="1"/>
          </p:cNvSpPr>
          <p:nvPr>
            <p:ph type="ftr" sz="quarter" idx="11"/>
          </p:nvPr>
        </p:nvSpPr>
        <p:spPr>
          <a:xfrm>
            <a:off x="0" y="6605590"/>
            <a:ext cx="9906000" cy="231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a:solidFill>
                  <a:schemeClr val="tx1"/>
                </a:solidFill>
                <a:latin typeface="Arial" panose="020B0604020202020204" pitchFamily="34" charset="0"/>
              </a:defRPr>
            </a:lvl1pPr>
            <a:lvl2pPr marL="742950" indent="-285750" defTabSz="762000">
              <a:defRPr>
                <a:solidFill>
                  <a:schemeClr val="tx1"/>
                </a:solidFill>
                <a:latin typeface="Arial" panose="020B0604020202020204" pitchFamily="34" charset="0"/>
              </a:defRPr>
            </a:lvl2pPr>
            <a:lvl3pPr marL="1143000" indent="-228600" defTabSz="762000">
              <a:defRPr>
                <a:solidFill>
                  <a:schemeClr val="tx1"/>
                </a:solidFill>
                <a:latin typeface="Arial" panose="020B0604020202020204" pitchFamily="34" charset="0"/>
              </a:defRPr>
            </a:lvl3pPr>
            <a:lvl4pPr marL="1600200" indent="-228600" defTabSz="762000">
              <a:defRPr>
                <a:solidFill>
                  <a:schemeClr val="tx1"/>
                </a:solidFill>
                <a:latin typeface="Arial" panose="020B0604020202020204" pitchFamily="34" charset="0"/>
              </a:defRPr>
            </a:lvl4pPr>
            <a:lvl5pPr marL="2057400" indent="-228600" defTabSz="762000">
              <a:defRPr>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a:solidFill>
                  <a:schemeClr val="tx1"/>
                </a:solidFill>
                <a:latin typeface="Arial" panose="020B0604020202020204" pitchFamily="34" charset="0"/>
              </a:defRPr>
            </a:lvl9pPr>
          </a:lstStyle>
          <a:p>
            <a:r>
              <a:rPr lang="en-AU" altLang="ja-JP" dirty="0" smtClean="0">
                <a:solidFill>
                  <a:srgbClr val="000000"/>
                </a:solidFill>
              </a:rPr>
              <a:t>Page 8</a:t>
            </a:r>
          </a:p>
        </p:txBody>
      </p:sp>
    </p:spTree>
    <p:extLst>
      <p:ext uri="{BB962C8B-B14F-4D97-AF65-F5344CB8AC3E}">
        <p14:creationId xmlns:p14="http://schemas.microsoft.com/office/powerpoint/2010/main" val="19130787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Grp="1" noChangeArrowheads="1"/>
          </p:cNvSpPr>
          <p:nvPr>
            <p:ph type="title" idx="4294967295"/>
          </p:nvPr>
        </p:nvSpPr>
        <p:spPr>
          <a:xfrm>
            <a:off x="291777" y="1254422"/>
            <a:ext cx="9313950" cy="954750"/>
          </a:xfrm>
          <a:prstGeom prst="rect">
            <a:avLst/>
          </a:prstGeom>
        </p:spPr>
        <p:txBody>
          <a:bodyPr/>
          <a:lstStyle/>
          <a:p>
            <a:r>
              <a:rPr lang="en-GB" sz="2800" dirty="0"/>
              <a:t>..so we see a tight couple of years…before capacity overbuild washes over the market later in the decade</a:t>
            </a:r>
          </a:p>
        </p:txBody>
      </p:sp>
      <p:sp>
        <p:nvSpPr>
          <p:cNvPr id="148484" name="Text Box 3"/>
          <p:cNvSpPr txBox="1">
            <a:spLocks noChangeArrowheads="1"/>
          </p:cNvSpPr>
          <p:nvPr/>
        </p:nvSpPr>
        <p:spPr bwMode="auto">
          <a:xfrm>
            <a:off x="566091" y="6430236"/>
            <a:ext cx="4734098" cy="215433"/>
          </a:xfrm>
          <a:prstGeom prst="rect">
            <a:avLst/>
          </a:prstGeom>
          <a:solidFill>
            <a:schemeClr val="bg1"/>
          </a:solidFill>
          <a:ln w="9525">
            <a:noFill/>
            <a:miter lim="800000"/>
            <a:headEnd/>
            <a:tailEnd/>
          </a:ln>
        </p:spPr>
        <p:txBody>
          <a:bodyPr wrap="square" lIns="91429" tIns="45715" rIns="91429" bIns="45715">
            <a:spAutoFit/>
          </a:bodyPr>
          <a:lstStyle/>
          <a:p>
            <a:pPr eaLnBrk="0" fontAlgn="base" hangingPunct="0">
              <a:spcBef>
                <a:spcPct val="50000"/>
              </a:spcBef>
              <a:spcAft>
                <a:spcPct val="50000"/>
              </a:spcAft>
              <a:buClr>
                <a:srgbClr val="996633"/>
              </a:buClr>
              <a:buFont typeface="Wingdings" pitchFamily="2" charset="2"/>
              <a:buNone/>
            </a:pPr>
            <a:r>
              <a:rPr lang="en-AU" altLang="zh-CN" sz="800" dirty="0">
                <a:solidFill>
                  <a:srgbClr val="000000"/>
                </a:solidFill>
                <a:latin typeface="Arial" charset="0"/>
                <a:ea typeface="宋体" pitchFamily="2" charset="-122"/>
              </a:rPr>
              <a:t>Source: SHFE, SMM, CRU, Macquarie Research, May 2017</a:t>
            </a:r>
          </a:p>
        </p:txBody>
      </p:sp>
      <p:pic>
        <p:nvPicPr>
          <p:cNvPr id="5" name="Picture 4"/>
          <p:cNvPicPr>
            <a:picLocks noChangeAspect="1"/>
          </p:cNvPicPr>
          <p:nvPr/>
        </p:nvPicPr>
        <p:blipFill>
          <a:blip r:embed="rId2" cstate="print"/>
          <a:stretch>
            <a:fillRect/>
          </a:stretch>
        </p:blipFill>
        <p:spPr>
          <a:xfrm>
            <a:off x="566092" y="2494619"/>
            <a:ext cx="3775053" cy="3853538"/>
          </a:xfrm>
          <a:prstGeom prst="rect">
            <a:avLst/>
          </a:prstGeom>
        </p:spPr>
      </p:pic>
      <p:pic>
        <p:nvPicPr>
          <p:cNvPr id="3" name="Picture 2"/>
          <p:cNvPicPr>
            <a:picLocks noChangeAspect="1"/>
          </p:cNvPicPr>
          <p:nvPr/>
        </p:nvPicPr>
        <p:blipFill>
          <a:blip r:embed="rId3"/>
          <a:stretch>
            <a:fillRect/>
          </a:stretch>
        </p:blipFill>
        <p:spPr>
          <a:xfrm>
            <a:off x="5067221" y="2494619"/>
            <a:ext cx="4673680" cy="3935617"/>
          </a:xfrm>
          <a:prstGeom prst="rect">
            <a:avLst/>
          </a:prstGeom>
        </p:spPr>
      </p:pic>
      <p:sp>
        <p:nvSpPr>
          <p:cNvPr id="7" name="Footer Placeholder 4"/>
          <p:cNvSpPr>
            <a:spLocks noGrp="1"/>
          </p:cNvSpPr>
          <p:nvPr>
            <p:ph type="ftr" sz="quarter" idx="11"/>
          </p:nvPr>
        </p:nvSpPr>
        <p:spPr>
          <a:xfrm>
            <a:off x="0" y="6605590"/>
            <a:ext cx="9906000" cy="231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a:solidFill>
                  <a:schemeClr val="tx1"/>
                </a:solidFill>
                <a:latin typeface="Arial" panose="020B0604020202020204" pitchFamily="34" charset="0"/>
              </a:defRPr>
            </a:lvl1pPr>
            <a:lvl2pPr marL="742950" indent="-285750" defTabSz="762000">
              <a:defRPr>
                <a:solidFill>
                  <a:schemeClr val="tx1"/>
                </a:solidFill>
                <a:latin typeface="Arial" panose="020B0604020202020204" pitchFamily="34" charset="0"/>
              </a:defRPr>
            </a:lvl2pPr>
            <a:lvl3pPr marL="1143000" indent="-228600" defTabSz="762000">
              <a:defRPr>
                <a:solidFill>
                  <a:schemeClr val="tx1"/>
                </a:solidFill>
                <a:latin typeface="Arial" panose="020B0604020202020204" pitchFamily="34" charset="0"/>
              </a:defRPr>
            </a:lvl3pPr>
            <a:lvl4pPr marL="1600200" indent="-228600" defTabSz="762000">
              <a:defRPr>
                <a:solidFill>
                  <a:schemeClr val="tx1"/>
                </a:solidFill>
                <a:latin typeface="Arial" panose="020B0604020202020204" pitchFamily="34" charset="0"/>
              </a:defRPr>
            </a:lvl4pPr>
            <a:lvl5pPr marL="2057400" indent="-228600" defTabSz="762000">
              <a:defRPr>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a:solidFill>
                  <a:schemeClr val="tx1"/>
                </a:solidFill>
                <a:latin typeface="Arial" panose="020B0604020202020204" pitchFamily="34" charset="0"/>
              </a:defRPr>
            </a:lvl9pPr>
          </a:lstStyle>
          <a:p>
            <a:r>
              <a:rPr lang="en-AU" altLang="ja-JP" dirty="0" smtClean="0">
                <a:solidFill>
                  <a:srgbClr val="000000"/>
                </a:solidFill>
              </a:rPr>
              <a:t>Page 9</a:t>
            </a:r>
          </a:p>
        </p:txBody>
      </p:sp>
    </p:spTree>
    <p:extLst>
      <p:ext uri="{BB962C8B-B14F-4D97-AF65-F5344CB8AC3E}">
        <p14:creationId xmlns:p14="http://schemas.microsoft.com/office/powerpoint/2010/main" val="61925553"/>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modities">
  <a:themeElements>
    <a:clrScheme name="">
      <a:dk1>
        <a:srgbClr val="000000"/>
      </a:dk1>
      <a:lt1>
        <a:srgbClr val="FFFFFF"/>
      </a:lt1>
      <a:dk2>
        <a:srgbClr val="FF9933"/>
      </a:dk2>
      <a:lt2>
        <a:srgbClr val="000000"/>
      </a:lt2>
      <a:accent1>
        <a:srgbClr val="FF3300"/>
      </a:accent1>
      <a:accent2>
        <a:srgbClr val="FF9900"/>
      </a:accent2>
      <a:accent3>
        <a:srgbClr val="FFFFFF"/>
      </a:accent3>
      <a:accent4>
        <a:srgbClr val="000000"/>
      </a:accent4>
      <a:accent5>
        <a:srgbClr val="FFADAA"/>
      </a:accent5>
      <a:accent6>
        <a:srgbClr val="E78A00"/>
      </a:accent6>
      <a:hlink>
        <a:srgbClr val="99CCFF"/>
      </a:hlink>
      <a:folHlink>
        <a:srgbClr val="FFFFFF"/>
      </a:folHlink>
    </a:clrScheme>
    <a:fontScheme name="MRE - Commodities">
      <a:majorFont>
        <a:latin typeface="HelveticaNeue LT 45 Lt"/>
        <a:ea typeface=""/>
        <a:cs typeface=""/>
      </a:majorFont>
      <a:minorFont>
        <a:latin typeface="HelveticaNeue LT 45 L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50000"/>
          </a:spcAft>
          <a:buClr>
            <a:srgbClr val="996633"/>
          </a:buClr>
          <a:buSzTx/>
          <a:buFont typeface="Wingdings" pitchFamily="2" charset="2"/>
          <a:buNone/>
          <a:tabLst/>
          <a:defRPr kumimoji="0" lang="en-A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50000"/>
          </a:spcAft>
          <a:buClr>
            <a:srgbClr val="996633"/>
          </a:buClr>
          <a:buSzTx/>
          <a:buFont typeface="Wingdings" pitchFamily="2" charset="2"/>
          <a:buNone/>
          <a:tabLst/>
          <a:defRPr kumimoji="0" lang="en-AU" sz="1800" b="0" i="0" u="none" strike="noStrike" cap="none" normalizeH="0" baseline="0" smtClean="0">
            <a:ln>
              <a:noFill/>
            </a:ln>
            <a:solidFill>
              <a:schemeClr val="tx1"/>
            </a:solidFill>
            <a:effectLst/>
            <a:latin typeface="Arial" charset="0"/>
          </a:defRPr>
        </a:defPPr>
      </a:lstStyle>
    </a:lnDef>
  </a:objectDefaults>
  <a:extraClrSchemeLst>
    <a:extraClrScheme>
      <a:clrScheme name="MRE - Commodities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RE - Commoditi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MRE - Commodities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RE - Commodities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RE - Commodities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RE - Commodities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MRE - Commoditie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ommodities">
  <a:themeElements>
    <a:clrScheme name="">
      <a:dk1>
        <a:srgbClr val="000000"/>
      </a:dk1>
      <a:lt1>
        <a:srgbClr val="FFFFFF"/>
      </a:lt1>
      <a:dk2>
        <a:srgbClr val="FF9933"/>
      </a:dk2>
      <a:lt2>
        <a:srgbClr val="000000"/>
      </a:lt2>
      <a:accent1>
        <a:srgbClr val="FF3300"/>
      </a:accent1>
      <a:accent2>
        <a:srgbClr val="FF9900"/>
      </a:accent2>
      <a:accent3>
        <a:srgbClr val="FFFFFF"/>
      </a:accent3>
      <a:accent4>
        <a:srgbClr val="000000"/>
      </a:accent4>
      <a:accent5>
        <a:srgbClr val="FFADAA"/>
      </a:accent5>
      <a:accent6>
        <a:srgbClr val="E78A00"/>
      </a:accent6>
      <a:hlink>
        <a:srgbClr val="99CCFF"/>
      </a:hlink>
      <a:folHlink>
        <a:srgbClr val="FFFFFF"/>
      </a:folHlink>
    </a:clrScheme>
    <a:fontScheme name="MRE - Commodities">
      <a:majorFont>
        <a:latin typeface="HelveticaNeue LT 45 Lt"/>
        <a:ea typeface=""/>
        <a:cs typeface=""/>
      </a:majorFont>
      <a:minorFont>
        <a:latin typeface="HelveticaNeue LT 45 L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50000"/>
          </a:spcAft>
          <a:buClr>
            <a:srgbClr val="996633"/>
          </a:buClr>
          <a:buSzTx/>
          <a:buFont typeface="Wingdings" pitchFamily="2" charset="2"/>
          <a:buNone/>
          <a:tabLst/>
          <a:defRPr kumimoji="0" lang="en-A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50000"/>
          </a:spcAft>
          <a:buClr>
            <a:srgbClr val="996633"/>
          </a:buClr>
          <a:buSzTx/>
          <a:buFont typeface="Wingdings" pitchFamily="2" charset="2"/>
          <a:buNone/>
          <a:tabLst/>
          <a:defRPr kumimoji="0" lang="en-AU" sz="1800" b="0" i="0" u="none" strike="noStrike" cap="none" normalizeH="0" baseline="0" smtClean="0">
            <a:ln>
              <a:noFill/>
            </a:ln>
            <a:solidFill>
              <a:schemeClr val="tx1"/>
            </a:solidFill>
            <a:effectLst/>
            <a:latin typeface="Arial" charset="0"/>
          </a:defRPr>
        </a:defPPr>
      </a:lstStyle>
    </a:lnDef>
  </a:objectDefaults>
  <a:extraClrSchemeLst>
    <a:extraClrScheme>
      <a:clrScheme name="MRE - Commodities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RE - Commoditi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MRE - Commodities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RE - Commodities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RE - Commodities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RE - Commodities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MRE - Commoditie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TotalTime>
  <Words>2392</Words>
  <Application>Microsoft Office PowerPoint</Application>
  <PresentationFormat>A4 Paper (210x297 mm)</PresentationFormat>
  <Paragraphs>160</Paragraphs>
  <Slides>15</Slides>
  <Notes>4</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15</vt:i4>
      </vt:variant>
    </vt:vector>
  </HeadingPairs>
  <TitlesOfParts>
    <vt:vector size="27" baseType="lpstr">
      <vt:lpstr>MS Gothic</vt:lpstr>
      <vt:lpstr>MS PGothic</vt:lpstr>
      <vt:lpstr>MS PGothic</vt:lpstr>
      <vt:lpstr>PMingLiU</vt:lpstr>
      <vt:lpstr>宋体</vt:lpstr>
      <vt:lpstr>Arial</vt:lpstr>
      <vt:lpstr>Calibri</vt:lpstr>
      <vt:lpstr>HelveticaNeue LT 45 Lt</vt:lpstr>
      <vt:lpstr>Times New Roman</vt:lpstr>
      <vt:lpstr>Wingdings</vt:lpstr>
      <vt:lpstr>Commodities</vt:lpstr>
      <vt:lpstr>1_Commodities</vt:lpstr>
      <vt:lpstr>Commodities Outlook China aluminium cuts in focus</vt:lpstr>
      <vt:lpstr>Aluminium reaches up to $2,000/t once again as China (and other) speculators get long (but then corrects)</vt:lpstr>
      <vt:lpstr>The global industrial recovery has matured and become more broad-based, both in terms of sectors and geographies</vt:lpstr>
      <vt:lpstr>The US saw record March service centre shipments, and premiums are up everywhere ex-China…</vt:lpstr>
      <vt:lpstr>Aluminium supply in China has soared in response to higher prices, is there now too much supply?</vt:lpstr>
      <vt:lpstr>PowerPoint Presentation</vt:lpstr>
      <vt:lpstr>China capacity cuts are becoming the real story</vt:lpstr>
      <vt:lpstr>China is an ever more efficient aluminium producer</vt:lpstr>
      <vt:lpstr>..so we see a tight couple of years…before capacity overbuild washes over the market later in the decade</vt:lpstr>
      <vt:lpstr>Alumina – Supply is rising quickly in China but winter curtailment to come</vt:lpstr>
      <vt:lpstr>Alumina – still a deficit for this year but smaller than previous modelled </vt:lpstr>
      <vt:lpstr>Bauxite – supply shifts, price sticks</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Commodities Outlook LME Asia seminar: Copper, zinc and lead</dc:title>
  <dc:creator>Lynn Zhao</dc:creator>
  <cp:lastModifiedBy>Lynn Zhao</cp:lastModifiedBy>
  <cp:revision>41</cp:revision>
  <dcterms:created xsi:type="dcterms:W3CDTF">2017-05-08T01:50:18Z</dcterms:created>
  <dcterms:modified xsi:type="dcterms:W3CDTF">2017-05-22T03:08:22Z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orkflowID">
    <vt:lpwstr>be26bb09-33a3-4bb7-b980-3b2a716dc6d7</vt:lpwstr>
  </property>
</Properties>
</file>